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 id="2147483672" r:id="rId2"/>
    <p:sldMasterId id="2147483684" r:id="rId3"/>
    <p:sldMasterId id="2147483696" r:id="rId4"/>
    <p:sldMasterId id="2147483709" r:id="rId5"/>
  </p:sldMasterIdLst>
  <p:notesMasterIdLst>
    <p:notesMasterId r:id="rId28"/>
  </p:notesMasterIdLst>
  <p:handoutMasterIdLst>
    <p:handoutMasterId r:id="rId29"/>
  </p:handoutMasterIdLst>
  <p:sldIdLst>
    <p:sldId id="312" r:id="rId6"/>
    <p:sldId id="288" r:id="rId7"/>
    <p:sldId id="313" r:id="rId8"/>
    <p:sldId id="310"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11" r:id="rId22"/>
    <p:sldId id="305" r:id="rId23"/>
    <p:sldId id="306" r:id="rId24"/>
    <p:sldId id="307" r:id="rId25"/>
    <p:sldId id="308" r:id="rId26"/>
    <p:sldId id="309" r:id="rId27"/>
  </p:sldIdLst>
  <p:sldSz cx="9144000" cy="6858000" type="screen4x3"/>
  <p:notesSz cx="6834188" cy="99790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65oC1zI8/Ef72W6Q6qRkdw==" hashData="RwgelTDHq2ybfHyjLxPz0g1ClBQdTs6FNYWllLX294ICI1nEplUFLHOTsyJW7L4MKjIe5VGHTifnn2EvJNqTpQ=="/>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9900"/>
    <a:srgbClr val="0000FF"/>
    <a:srgbClr val="00FF00"/>
    <a:srgbClr val="FF0000"/>
    <a:srgbClr val="FFE5E5"/>
    <a:srgbClr val="FFCCCC"/>
    <a:srgbClr val="FF3399"/>
    <a:srgbClr val="FF0066"/>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162" autoAdjust="0"/>
    <p:restoredTop sz="86460" autoAdjust="0"/>
  </p:normalViewPr>
  <p:slideViewPr>
    <p:cSldViewPr>
      <p:cViewPr varScale="1">
        <p:scale>
          <a:sx n="82" d="100"/>
          <a:sy n="82" d="100"/>
        </p:scale>
        <p:origin x="462" y="114"/>
      </p:cViewPr>
      <p:guideLst>
        <p:guide orient="horz" pos="2160"/>
        <p:guide pos="2880"/>
      </p:guideLst>
    </p:cSldViewPr>
  </p:slideViewPr>
  <p:outlineViewPr>
    <p:cViewPr>
      <p:scale>
        <a:sx n="33" d="100"/>
        <a:sy n="33" d="100"/>
      </p:scale>
      <p:origin x="19" y="5386"/>
    </p:cViewPr>
  </p:outlineViewPr>
  <p:notesTextViewPr>
    <p:cViewPr>
      <p:scale>
        <a:sx n="100" d="100"/>
        <a:sy n="100" d="100"/>
      </p:scale>
      <p:origin x="0" y="0"/>
    </p:cViewPr>
  </p:notesTextViewPr>
  <p:sorterViewPr>
    <p:cViewPr>
      <p:scale>
        <a:sx n="152" d="100"/>
        <a:sy n="152" d="100"/>
      </p:scale>
      <p:origin x="0" y="0"/>
    </p:cViewPr>
  </p:sorterViewPr>
  <p:notesViewPr>
    <p:cSldViewPr showGuides="1">
      <p:cViewPr varScale="1">
        <p:scale>
          <a:sx n="50" d="100"/>
          <a:sy n="50" d="100"/>
        </p:scale>
        <p:origin x="2892" y="3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bg1">
            <a:lumMod val="50000"/>
          </a:schemeClr>
        </a:solidFill>
      </dgm:spPr>
      <dgm:t>
        <a:bodyPr/>
        <a:lstStyle/>
        <a:p>
          <a:r>
            <a:rPr lang="en-US" sz="2000" dirty="0" smtClean="0">
              <a:solidFill>
                <a:schemeClr val="bg1"/>
              </a:solidFill>
            </a:rPr>
            <a:t>Develop Project Charter</a:t>
          </a:r>
          <a:endParaRPr lang="en-US" sz="2000" dirty="0">
            <a:solidFill>
              <a:schemeClr val="bg1"/>
            </a:solidFill>
          </a:endParaRPr>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a:solidFill>
          <a:schemeClr val="bg1">
            <a:lumMod val="50000"/>
          </a:schemeClr>
        </a:solidFill>
      </dgm:spPr>
      <dgm:t>
        <a:bodyPr/>
        <a:lstStyle/>
        <a:p>
          <a:pPr algn="l">
            <a:lnSpc>
              <a:spcPct val="100000"/>
            </a:lnSpc>
            <a:spcAft>
              <a:spcPts val="0"/>
            </a:spcAft>
          </a:pPr>
          <a:r>
            <a:rPr lang="en-US" sz="2000" dirty="0" smtClean="0">
              <a:solidFill>
                <a:schemeClr val="bg1"/>
              </a:solidFill>
            </a:rPr>
            <a:t>- </a:t>
          </a:r>
          <a:r>
            <a:rPr lang="en-US" sz="2000" b="0" i="0" u="none" strike="noStrike" baseline="0" dirty="0" smtClean="0">
              <a:solidFill>
                <a:schemeClr val="bg1"/>
              </a:solidFill>
              <a:latin typeface="+mn-lt"/>
              <a:ea typeface="+mn-ea"/>
              <a:cs typeface="+mn-cs"/>
            </a:rPr>
            <a:t>Project Charter</a:t>
          </a:r>
          <a:endParaRPr lang="en-US" sz="2000" dirty="0">
            <a:solidFill>
              <a:schemeClr val="bg1"/>
            </a:solidFill>
          </a:endParaRPr>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custLinFactNeighborX="-745">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429"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X="-413" custLinFactNeighborY="-11111">
        <dgm:presLayoutVars>
          <dgm:bulletEnabled val="1"/>
        </dgm:presLayoutVars>
      </dgm:prSet>
      <dgm:spPr/>
      <dgm:t>
        <a:bodyPr/>
        <a:lstStyle/>
        <a:p>
          <a:endParaRPr lang="en-US"/>
        </a:p>
      </dgm:t>
    </dgm:pt>
  </dgm:ptLst>
  <dgm:cxnLst>
    <dgm:cxn modelId="{2F52B8ED-E2EF-426B-ACB1-39F6BE89D34E}" type="presOf" srcId="{870E4CAF-3E4E-4408-AFA6-8F8D06D1CDBD}" destId="{A18CB558-A546-4D96-A142-FFD541E4769C}" srcOrd="0" destOrd="0" presId="urn:microsoft.com/office/officeart/2005/8/layout/process1"/>
    <dgm:cxn modelId="{107450DA-A7C6-497D-8103-3E6B0B67FAEB}" type="presOf" srcId="{DD25A6A7-F2BB-4D64-88C9-9B49DCC71F89}" destId="{286F30A0-5D74-41AA-A502-014106C0E1D1}" srcOrd="0" destOrd="0" presId="urn:microsoft.com/office/officeart/2005/8/layout/process1"/>
    <dgm:cxn modelId="{AE113595-5483-4A2B-B0AC-EC0712B81693}" type="presOf" srcId="{DD25A6A7-F2BB-4D64-88C9-9B49DCC71F89}" destId="{6B9523BE-624C-4F04-AA39-C1A0DB2E6E61}" srcOrd="1" destOrd="0" presId="urn:microsoft.com/office/officeart/2005/8/layout/process1"/>
    <dgm:cxn modelId="{D291AF4D-135E-4526-A6BC-E267D731FA90}" type="presOf" srcId="{FDC75353-43E1-4BE9-BE92-3DE223203E21}" destId="{BC99F0E5-FD24-44CA-A2C8-7C71AD74C94A}" srcOrd="0" destOrd="0" presId="urn:microsoft.com/office/officeart/2005/8/layout/process1"/>
    <dgm:cxn modelId="{1C2E0DEE-67ED-4A0D-8C14-48BCEC3A1602}" type="presOf" srcId="{8C6B185C-6583-47C7-B4D2-6FC6AB0CC46E}" destId="{FE898AEB-D0CF-4F9F-AE69-D7C6D01BE8E9}" srcOrd="0"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7EDA97E2-F7D1-4379-9F9B-2A2B6E79BB25}" srcId="{FDC75353-43E1-4BE9-BE92-3DE223203E21}" destId="{8C6B185C-6583-47C7-B4D2-6FC6AB0CC46E}" srcOrd="0" destOrd="0" parTransId="{44EA3547-AC6C-44A8-9F35-3FD2D2D7C432}" sibTransId="{DD25A6A7-F2BB-4D64-88C9-9B49DCC71F89}"/>
    <dgm:cxn modelId="{10622603-9237-4EF9-B99F-1F807D0067AC}" type="presParOf" srcId="{BC99F0E5-FD24-44CA-A2C8-7C71AD74C94A}" destId="{FE898AEB-D0CF-4F9F-AE69-D7C6D01BE8E9}" srcOrd="0" destOrd="0" presId="urn:microsoft.com/office/officeart/2005/8/layout/process1"/>
    <dgm:cxn modelId="{8A8ED838-BBF3-4D10-A9F3-9D5FD6A0820B}" type="presParOf" srcId="{BC99F0E5-FD24-44CA-A2C8-7C71AD74C94A}" destId="{286F30A0-5D74-41AA-A502-014106C0E1D1}" srcOrd="1" destOrd="0" presId="urn:microsoft.com/office/officeart/2005/8/layout/process1"/>
    <dgm:cxn modelId="{9CDBC951-BB77-4D9C-83DA-C66623C76821}" type="presParOf" srcId="{286F30A0-5D74-41AA-A502-014106C0E1D1}" destId="{6B9523BE-624C-4F04-AA39-C1A0DB2E6E61}" srcOrd="0" destOrd="0" presId="urn:microsoft.com/office/officeart/2005/8/layout/process1"/>
    <dgm:cxn modelId="{187FE6D3-1363-48AF-BD7B-F176A4D7D6AC}" type="presParOf" srcId="{BC99F0E5-FD24-44CA-A2C8-7C71AD74C94A}" destId="{A18CB558-A546-4D96-A142-FFD541E4769C}" srcOrd="2"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accent1">
            <a:lumMod val="60000"/>
            <a:lumOff val="40000"/>
          </a:schemeClr>
        </a:solidFill>
      </dgm:spPr>
      <dgm:t>
        <a:bodyPr/>
        <a:lstStyle/>
        <a:p>
          <a:r>
            <a:rPr lang="en-US" sz="2000" dirty="0" smtClean="0">
              <a:solidFill>
                <a:schemeClr val="tx1"/>
              </a:solidFill>
            </a:rPr>
            <a:t>Develop Project Management Plan</a:t>
          </a:r>
          <a:endParaRPr lang="en-US" sz="2000" dirty="0">
            <a:solidFill>
              <a:schemeClr val="tx1"/>
            </a:solidFill>
          </a:endParaRPr>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a:solidFill>
          <a:schemeClr val="accent1">
            <a:lumMod val="60000"/>
            <a:lumOff val="40000"/>
          </a:schemeClr>
        </a:solidFill>
      </dgm:spPr>
      <dgm:t>
        <a:bodyPr/>
        <a:lstStyle/>
        <a:p>
          <a:pPr algn="l">
            <a:lnSpc>
              <a:spcPts val="2000"/>
            </a:lnSpc>
            <a:spcAft>
              <a:spcPts val="0"/>
            </a:spcAft>
          </a:pPr>
          <a:r>
            <a:rPr lang="en-US" sz="2000" b="0" i="0" u="none" strike="noStrike" baseline="0" dirty="0" smtClean="0">
              <a:solidFill>
                <a:schemeClr val="tx1"/>
              </a:solidFill>
              <a:latin typeface="+mn-lt"/>
              <a:ea typeface="+mn-ea"/>
              <a:cs typeface="+mn-cs"/>
            </a:rPr>
            <a:t>- Project Management Plan</a:t>
          </a:r>
          <a:endParaRPr lang="en-US" sz="2000" dirty="0">
            <a:solidFill>
              <a:schemeClr val="tx1"/>
            </a:solidFill>
          </a:endParaRPr>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custLinFactNeighborY="-2933">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Y="11111">
        <dgm:presLayoutVars>
          <dgm:bulletEnabled val="1"/>
        </dgm:presLayoutVars>
      </dgm:prSet>
      <dgm:spPr/>
      <dgm:t>
        <a:bodyPr/>
        <a:lstStyle/>
        <a:p>
          <a:endParaRPr lang="en-US"/>
        </a:p>
      </dgm:t>
    </dgm:pt>
  </dgm:ptLst>
  <dgm:cxnLst>
    <dgm:cxn modelId="{5104E2B1-FF38-453B-A23B-2CBB6153E361}" type="presOf" srcId="{870E4CAF-3E4E-4408-AFA6-8F8D06D1CDBD}" destId="{A18CB558-A546-4D96-A142-FFD541E4769C}" srcOrd="0" destOrd="0" presId="urn:microsoft.com/office/officeart/2005/8/layout/process1"/>
    <dgm:cxn modelId="{3004592E-405A-45C9-8213-A6B8377FBDB1}" type="presOf" srcId="{DD25A6A7-F2BB-4D64-88C9-9B49DCC71F89}" destId="{286F30A0-5D74-41AA-A502-014106C0E1D1}" srcOrd="0" destOrd="0" presId="urn:microsoft.com/office/officeart/2005/8/layout/process1"/>
    <dgm:cxn modelId="{C23EA49D-5FB4-4A35-8207-BB4295A76CF6}" type="presOf" srcId="{FDC75353-43E1-4BE9-BE92-3DE223203E21}" destId="{BC99F0E5-FD24-44CA-A2C8-7C71AD74C94A}" srcOrd="0" destOrd="0" presId="urn:microsoft.com/office/officeart/2005/8/layout/process1"/>
    <dgm:cxn modelId="{878AF62D-4D95-4E1D-9BFC-808FBEC12574}" type="presOf" srcId="{8C6B185C-6583-47C7-B4D2-6FC6AB0CC46E}" destId="{FE898AEB-D0CF-4F9F-AE69-D7C6D01BE8E9}" srcOrd="0" destOrd="0" presId="urn:microsoft.com/office/officeart/2005/8/layout/process1"/>
    <dgm:cxn modelId="{89EF3D77-37FE-4BF9-A827-2B717043D4C0}" type="presOf" srcId="{DD25A6A7-F2BB-4D64-88C9-9B49DCC71F89}" destId="{6B9523BE-624C-4F04-AA39-C1A0DB2E6E61}" srcOrd="1"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7EDA97E2-F7D1-4379-9F9B-2A2B6E79BB25}" srcId="{FDC75353-43E1-4BE9-BE92-3DE223203E21}" destId="{8C6B185C-6583-47C7-B4D2-6FC6AB0CC46E}" srcOrd="0" destOrd="0" parTransId="{44EA3547-AC6C-44A8-9F35-3FD2D2D7C432}" sibTransId="{DD25A6A7-F2BB-4D64-88C9-9B49DCC71F89}"/>
    <dgm:cxn modelId="{BC0E07CE-343F-47C6-B679-FD39F60CC0AE}" type="presParOf" srcId="{BC99F0E5-FD24-44CA-A2C8-7C71AD74C94A}" destId="{FE898AEB-D0CF-4F9F-AE69-D7C6D01BE8E9}" srcOrd="0" destOrd="0" presId="urn:microsoft.com/office/officeart/2005/8/layout/process1"/>
    <dgm:cxn modelId="{7A08934E-16D3-4706-9D11-021DB6F02060}" type="presParOf" srcId="{BC99F0E5-FD24-44CA-A2C8-7C71AD74C94A}" destId="{286F30A0-5D74-41AA-A502-014106C0E1D1}" srcOrd="1" destOrd="0" presId="urn:microsoft.com/office/officeart/2005/8/layout/process1"/>
    <dgm:cxn modelId="{85AB375A-0E0D-4F42-BCFD-EAE93F2FF209}" type="presParOf" srcId="{286F30A0-5D74-41AA-A502-014106C0E1D1}" destId="{6B9523BE-624C-4F04-AA39-C1A0DB2E6E61}" srcOrd="0" destOrd="0" presId="urn:microsoft.com/office/officeart/2005/8/layout/process1"/>
    <dgm:cxn modelId="{313A66CE-644B-4D3B-B2E8-1DA962323CB2}" type="presParOf" srcId="{BC99F0E5-FD24-44CA-A2C8-7C71AD74C94A}" destId="{A18CB558-A546-4D96-A142-FFD541E4769C}" srcOrd="2" destOrd="0" presId="urn:microsoft.com/office/officeart/2005/8/layout/process1"/>
  </dgm:cxnLst>
  <dgm:bg>
    <a:noFill/>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accent6">
            <a:lumMod val="75000"/>
          </a:schemeClr>
        </a:solidFill>
      </dgm:spPr>
      <dgm:t>
        <a:bodyPr/>
        <a:lstStyle/>
        <a:p>
          <a:pPr>
            <a:lnSpc>
              <a:spcPts val="2000"/>
            </a:lnSpc>
          </a:pPr>
          <a:r>
            <a:rPr lang="en-US" sz="2000" dirty="0" smtClean="0"/>
            <a:t>Direct &amp; Manage Project Work</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a:solidFill>
          <a:schemeClr val="accent6">
            <a:lumMod val="75000"/>
          </a:schemeClr>
        </a:solidFill>
      </dgm:spPr>
      <dgm:t>
        <a:bodyPr/>
        <a:lstStyle/>
        <a:p>
          <a:pPr algn="l">
            <a:lnSpc>
              <a:spcPts val="2000"/>
            </a:lnSpc>
            <a:spcAft>
              <a:spcPts val="0"/>
            </a:spcAft>
          </a:pPr>
          <a:r>
            <a:rPr lang="en-US" sz="2000" dirty="0" smtClean="0"/>
            <a:t>- Deliverables</a:t>
          </a:r>
        </a:p>
        <a:p>
          <a:pPr algn="l">
            <a:lnSpc>
              <a:spcPts val="2000"/>
            </a:lnSpc>
            <a:spcAft>
              <a:spcPts val="0"/>
            </a:spcAft>
          </a:pPr>
          <a:r>
            <a:rPr lang="en-US" sz="2000" dirty="0" smtClean="0"/>
            <a:t>- WPD</a:t>
          </a:r>
        </a:p>
        <a:p>
          <a:pPr algn="l">
            <a:lnSpc>
              <a:spcPts val="2000"/>
            </a:lnSpc>
            <a:spcAft>
              <a:spcPts val="0"/>
            </a:spcAft>
          </a:pPr>
          <a:r>
            <a:rPr lang="en-US" sz="2000" dirty="0" smtClean="0"/>
            <a:t>- Change Requests	</a:t>
          </a:r>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custLinFactNeighborY="-1852">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X="238" custLinFactNeighborY="-1852">
        <dgm:presLayoutVars>
          <dgm:bulletEnabled val="1"/>
        </dgm:presLayoutVars>
      </dgm:prSet>
      <dgm:spPr/>
      <dgm:t>
        <a:bodyPr/>
        <a:lstStyle/>
        <a:p>
          <a:endParaRPr lang="en-US"/>
        </a:p>
      </dgm:t>
    </dgm:pt>
  </dgm:ptLst>
  <dgm:cxnLst>
    <dgm:cxn modelId="{3D300275-3ABB-46BC-ACF4-43593340FC2A}" type="presOf" srcId="{DD25A6A7-F2BB-4D64-88C9-9B49DCC71F89}" destId="{6B9523BE-624C-4F04-AA39-C1A0DB2E6E61}" srcOrd="1"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A683E564-2727-4253-AAEE-486A49F1A934}" type="presOf" srcId="{DD25A6A7-F2BB-4D64-88C9-9B49DCC71F89}" destId="{286F30A0-5D74-41AA-A502-014106C0E1D1}" srcOrd="0" destOrd="0" presId="urn:microsoft.com/office/officeart/2005/8/layout/process1"/>
    <dgm:cxn modelId="{CBAD89C8-CE33-4DB5-AAEF-FFD1B0BB9B4B}" type="presOf" srcId="{8C6B185C-6583-47C7-B4D2-6FC6AB0CC46E}" destId="{FE898AEB-D0CF-4F9F-AE69-D7C6D01BE8E9}" srcOrd="0" destOrd="0" presId="urn:microsoft.com/office/officeart/2005/8/layout/process1"/>
    <dgm:cxn modelId="{EC43F60B-3246-4D0B-97AB-377B97C3F3BB}" type="presOf" srcId="{870E4CAF-3E4E-4408-AFA6-8F8D06D1CDBD}" destId="{A18CB558-A546-4D96-A142-FFD541E4769C}" srcOrd="0" destOrd="0" presId="urn:microsoft.com/office/officeart/2005/8/layout/process1"/>
    <dgm:cxn modelId="{7EDA97E2-F7D1-4379-9F9B-2A2B6E79BB25}" srcId="{FDC75353-43E1-4BE9-BE92-3DE223203E21}" destId="{8C6B185C-6583-47C7-B4D2-6FC6AB0CC46E}" srcOrd="0" destOrd="0" parTransId="{44EA3547-AC6C-44A8-9F35-3FD2D2D7C432}" sibTransId="{DD25A6A7-F2BB-4D64-88C9-9B49DCC71F89}"/>
    <dgm:cxn modelId="{20EFB51A-E8DB-45C4-B148-755101E454DB}" type="presOf" srcId="{FDC75353-43E1-4BE9-BE92-3DE223203E21}" destId="{BC99F0E5-FD24-44CA-A2C8-7C71AD74C94A}" srcOrd="0" destOrd="0" presId="urn:microsoft.com/office/officeart/2005/8/layout/process1"/>
    <dgm:cxn modelId="{07B49188-5C1A-4310-87DE-38341233221D}" type="presParOf" srcId="{BC99F0E5-FD24-44CA-A2C8-7C71AD74C94A}" destId="{FE898AEB-D0CF-4F9F-AE69-D7C6D01BE8E9}" srcOrd="0" destOrd="0" presId="urn:microsoft.com/office/officeart/2005/8/layout/process1"/>
    <dgm:cxn modelId="{4EFA451E-C334-4F3A-B27D-962EB7724343}" type="presParOf" srcId="{BC99F0E5-FD24-44CA-A2C8-7C71AD74C94A}" destId="{286F30A0-5D74-41AA-A502-014106C0E1D1}" srcOrd="1" destOrd="0" presId="urn:microsoft.com/office/officeart/2005/8/layout/process1"/>
    <dgm:cxn modelId="{90E8D1F2-EFCE-43CA-AF13-0926E76019CC}" type="presParOf" srcId="{286F30A0-5D74-41AA-A502-014106C0E1D1}" destId="{6B9523BE-624C-4F04-AA39-C1A0DB2E6E61}" srcOrd="0" destOrd="0" presId="urn:microsoft.com/office/officeart/2005/8/layout/process1"/>
    <dgm:cxn modelId="{D09E2750-0434-44A1-A059-D8047773BB30}" type="presParOf" srcId="{BC99F0E5-FD24-44CA-A2C8-7C71AD74C94A}" destId="{A18CB558-A546-4D96-A142-FFD541E4769C}" srcOrd="2" destOrd="0" presId="urn:microsoft.com/office/officeart/2005/8/layout/process1"/>
  </dgm:cxnLst>
  <dgm:bg>
    <a:noFill/>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accent3">
            <a:lumMod val="50000"/>
          </a:schemeClr>
        </a:solidFill>
      </dgm:spPr>
      <dgm:t>
        <a:bodyPr/>
        <a:lstStyle/>
        <a:p>
          <a:pPr>
            <a:lnSpc>
              <a:spcPts val="2000"/>
            </a:lnSpc>
          </a:pPr>
          <a:r>
            <a:rPr lang="en-US" sz="2000" dirty="0" smtClean="0"/>
            <a:t>Monitor &amp; Control Project Work</a:t>
          </a:r>
          <a:endParaRPr lang="en-US" sz="2000" dirty="0">
            <a:solidFill>
              <a:schemeClr val="bg1"/>
            </a:solidFill>
          </a:endParaRPr>
        </a:p>
      </dgm:t>
    </dgm:pt>
    <dgm:pt modelId="{44EA3547-AC6C-44A8-9F35-3FD2D2D7C432}" type="parTrans" cxnId="{7EDA97E2-F7D1-4379-9F9B-2A2B6E79BB25}">
      <dgm:prSet/>
      <dgm:spPr/>
      <dgm:t>
        <a:bodyPr/>
        <a:lstStyle/>
        <a:p>
          <a:endParaRPr lang="en-US">
            <a:solidFill>
              <a:schemeClr val="bg1"/>
            </a:solidFill>
          </a:endParaRPr>
        </a:p>
      </dgm:t>
    </dgm:pt>
    <dgm:pt modelId="{DD25A6A7-F2BB-4D64-88C9-9B49DCC71F89}" type="sibTrans" cxnId="{7EDA97E2-F7D1-4379-9F9B-2A2B6E79BB25}">
      <dgm:prSet/>
      <dgm:spPr/>
      <dgm:t>
        <a:bodyPr/>
        <a:lstStyle/>
        <a:p>
          <a:endParaRPr lang="en-US">
            <a:solidFill>
              <a:schemeClr val="bg1"/>
            </a:solidFill>
          </a:endParaRPr>
        </a:p>
      </dgm:t>
    </dgm:pt>
    <dgm:pt modelId="{870E4CAF-3E4E-4408-AFA6-8F8D06D1CDBD}">
      <dgm:prSet phldrT="[Text]" custT="1"/>
      <dgm:spPr>
        <a:solidFill>
          <a:schemeClr val="accent3">
            <a:lumMod val="50000"/>
          </a:schemeClr>
        </a:solidFill>
      </dgm:spPr>
      <dgm:t>
        <a:bodyPr/>
        <a:lstStyle/>
        <a:p>
          <a:pPr algn="l">
            <a:lnSpc>
              <a:spcPts val="2000"/>
            </a:lnSpc>
            <a:spcAft>
              <a:spcPts val="0"/>
            </a:spcAft>
          </a:pPr>
          <a:r>
            <a:rPr lang="en-US" sz="2000" dirty="0" smtClean="0">
              <a:solidFill>
                <a:schemeClr val="bg1"/>
              </a:solidFill>
            </a:rPr>
            <a:t>- WPR</a:t>
          </a:r>
        </a:p>
        <a:p>
          <a:pPr algn="l">
            <a:lnSpc>
              <a:spcPts val="2000"/>
            </a:lnSpc>
            <a:spcAft>
              <a:spcPts val="0"/>
            </a:spcAft>
          </a:pPr>
          <a:r>
            <a:rPr lang="en-US" sz="2000" dirty="0" smtClean="0">
              <a:solidFill>
                <a:schemeClr val="bg1"/>
              </a:solidFill>
            </a:rPr>
            <a:t>- Change Requests</a:t>
          </a:r>
        </a:p>
      </dgm:t>
    </dgm:pt>
    <dgm:pt modelId="{A5A1B50A-D29B-48C7-A367-239808F5D386}" type="parTrans" cxnId="{F8DB7E5A-58EC-4828-9DB8-151BDA511E6D}">
      <dgm:prSet/>
      <dgm:spPr/>
      <dgm:t>
        <a:bodyPr/>
        <a:lstStyle/>
        <a:p>
          <a:endParaRPr lang="en-US">
            <a:solidFill>
              <a:schemeClr val="bg1"/>
            </a:solidFill>
          </a:endParaRPr>
        </a:p>
      </dgm:t>
    </dgm:pt>
    <dgm:pt modelId="{2090BFCC-DA54-4F9E-95CF-5EE1EBA2A6CB}" type="sibTrans" cxnId="{F8DB7E5A-58EC-4828-9DB8-151BDA511E6D}">
      <dgm:prSet/>
      <dgm:spPr/>
      <dgm:t>
        <a:bodyPr/>
        <a:lstStyle/>
        <a:p>
          <a:endParaRPr lang="en-US">
            <a:solidFill>
              <a:schemeClr val="bg1"/>
            </a:solidFill>
          </a:endParaRPr>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custLinFactNeighborY="-1852">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X="238" custLinFactNeighborY="9602">
        <dgm:presLayoutVars>
          <dgm:bulletEnabled val="1"/>
        </dgm:presLayoutVars>
      </dgm:prSet>
      <dgm:spPr/>
      <dgm:t>
        <a:bodyPr/>
        <a:lstStyle/>
        <a:p>
          <a:endParaRPr lang="en-US"/>
        </a:p>
      </dgm:t>
    </dgm:pt>
  </dgm:ptLst>
  <dgm:cxnLst>
    <dgm:cxn modelId="{6F59D6B2-750B-423E-9F07-2DCF4829212C}" type="presOf" srcId="{FDC75353-43E1-4BE9-BE92-3DE223203E21}" destId="{BC99F0E5-FD24-44CA-A2C8-7C71AD74C94A}" srcOrd="0" destOrd="0" presId="urn:microsoft.com/office/officeart/2005/8/layout/process1"/>
    <dgm:cxn modelId="{9E66E0A4-C2E8-4E8D-BC35-EFAC847B7044}" type="presOf" srcId="{DD25A6A7-F2BB-4D64-88C9-9B49DCC71F89}" destId="{6B9523BE-624C-4F04-AA39-C1A0DB2E6E61}" srcOrd="1" destOrd="0" presId="urn:microsoft.com/office/officeart/2005/8/layout/process1"/>
    <dgm:cxn modelId="{2E7C04EF-C49C-4DE4-B21C-CAEDB486B0C0}" type="presOf" srcId="{8C6B185C-6583-47C7-B4D2-6FC6AB0CC46E}" destId="{FE898AEB-D0CF-4F9F-AE69-D7C6D01BE8E9}" srcOrd="0" destOrd="0" presId="urn:microsoft.com/office/officeart/2005/8/layout/process1"/>
    <dgm:cxn modelId="{DE7DDE3C-CC3D-4D38-BB07-715829D45D2B}" type="presOf" srcId="{DD25A6A7-F2BB-4D64-88C9-9B49DCC71F89}" destId="{286F30A0-5D74-41AA-A502-014106C0E1D1}" srcOrd="0" destOrd="0" presId="urn:microsoft.com/office/officeart/2005/8/layout/process1"/>
    <dgm:cxn modelId="{7EDA97E2-F7D1-4379-9F9B-2A2B6E79BB25}" srcId="{FDC75353-43E1-4BE9-BE92-3DE223203E21}" destId="{8C6B185C-6583-47C7-B4D2-6FC6AB0CC46E}" srcOrd="0" destOrd="0" parTransId="{44EA3547-AC6C-44A8-9F35-3FD2D2D7C432}" sibTransId="{DD25A6A7-F2BB-4D64-88C9-9B49DCC71F89}"/>
    <dgm:cxn modelId="{F8DB7E5A-58EC-4828-9DB8-151BDA511E6D}" srcId="{FDC75353-43E1-4BE9-BE92-3DE223203E21}" destId="{870E4CAF-3E4E-4408-AFA6-8F8D06D1CDBD}" srcOrd="1" destOrd="0" parTransId="{A5A1B50A-D29B-48C7-A367-239808F5D386}" sibTransId="{2090BFCC-DA54-4F9E-95CF-5EE1EBA2A6CB}"/>
    <dgm:cxn modelId="{4BB5A5C5-22A6-4D71-9344-7C2EE91E4E6E}" type="presOf" srcId="{870E4CAF-3E4E-4408-AFA6-8F8D06D1CDBD}" destId="{A18CB558-A546-4D96-A142-FFD541E4769C}" srcOrd="0" destOrd="0" presId="urn:microsoft.com/office/officeart/2005/8/layout/process1"/>
    <dgm:cxn modelId="{293502A9-C682-4371-9FE7-E64044DDCF66}" type="presParOf" srcId="{BC99F0E5-FD24-44CA-A2C8-7C71AD74C94A}" destId="{FE898AEB-D0CF-4F9F-AE69-D7C6D01BE8E9}" srcOrd="0" destOrd="0" presId="urn:microsoft.com/office/officeart/2005/8/layout/process1"/>
    <dgm:cxn modelId="{3C47B320-551C-48DB-BEA0-13AF8532DEF9}" type="presParOf" srcId="{BC99F0E5-FD24-44CA-A2C8-7C71AD74C94A}" destId="{286F30A0-5D74-41AA-A502-014106C0E1D1}" srcOrd="1" destOrd="0" presId="urn:microsoft.com/office/officeart/2005/8/layout/process1"/>
    <dgm:cxn modelId="{777B225B-6FCE-4729-9274-A3D37CBD3522}" type="presParOf" srcId="{286F30A0-5D74-41AA-A502-014106C0E1D1}" destId="{6B9523BE-624C-4F04-AA39-C1A0DB2E6E61}" srcOrd="0" destOrd="0" presId="urn:microsoft.com/office/officeart/2005/8/layout/process1"/>
    <dgm:cxn modelId="{B3377F17-8C2E-4E9C-ABDC-45098F64CF42}" type="presParOf" srcId="{BC99F0E5-FD24-44CA-A2C8-7C71AD74C94A}" destId="{A18CB558-A546-4D96-A142-FFD541E4769C}" srcOrd="2" destOrd="0" presId="urn:microsoft.com/office/officeart/2005/8/layout/process1"/>
  </dgm:cxnLst>
  <dgm:bg>
    <a:noFill/>
  </dgm:bg>
  <dgm:whole/>
  <dgm:extLst>
    <a:ext uri="http://schemas.microsoft.com/office/drawing/2008/diagram">
      <dsp:dataModelExt xmlns:dsp="http://schemas.microsoft.com/office/drawing/2008/diagram" relId="rId2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accent2">
            <a:lumMod val="60000"/>
            <a:lumOff val="40000"/>
          </a:schemeClr>
        </a:solidFill>
      </dgm:spPr>
      <dgm:t>
        <a:bodyPr/>
        <a:lstStyle/>
        <a:p>
          <a:pPr>
            <a:lnSpc>
              <a:spcPts val="2000"/>
            </a:lnSpc>
          </a:pPr>
          <a:r>
            <a:rPr lang="en-US" sz="2000" dirty="0" smtClean="0">
              <a:solidFill>
                <a:schemeClr val="tx1"/>
              </a:solidFill>
            </a:rPr>
            <a:t>Close Project or Phase</a:t>
          </a:r>
          <a:endParaRPr lang="en-US" sz="2000" dirty="0">
            <a:solidFill>
              <a:schemeClr val="tx1"/>
            </a:solidFill>
          </a:endParaRPr>
        </a:p>
      </dgm:t>
    </dgm:pt>
    <dgm:pt modelId="{44EA3547-AC6C-44A8-9F35-3FD2D2D7C432}" type="parTrans" cxnId="{7EDA97E2-F7D1-4379-9F9B-2A2B6E79BB25}">
      <dgm:prSet/>
      <dgm:spPr/>
      <dgm:t>
        <a:bodyPr/>
        <a:lstStyle/>
        <a:p>
          <a:endParaRPr lang="en-US">
            <a:solidFill>
              <a:schemeClr val="tx1"/>
            </a:solidFill>
          </a:endParaRPr>
        </a:p>
      </dgm:t>
    </dgm:pt>
    <dgm:pt modelId="{DD25A6A7-F2BB-4D64-88C9-9B49DCC71F89}" type="sibTrans" cxnId="{7EDA97E2-F7D1-4379-9F9B-2A2B6E79BB25}">
      <dgm:prSet/>
      <dgm:spPr/>
      <dgm:t>
        <a:bodyPr/>
        <a:lstStyle/>
        <a:p>
          <a:endParaRPr lang="en-US">
            <a:solidFill>
              <a:schemeClr val="tx1"/>
            </a:solidFill>
          </a:endParaRPr>
        </a:p>
      </dgm:t>
    </dgm:pt>
    <dgm:pt modelId="{870E4CAF-3E4E-4408-AFA6-8F8D06D1CDBD}">
      <dgm:prSet phldrT="[Text]" custT="1"/>
      <dgm:spPr>
        <a:solidFill>
          <a:schemeClr val="accent2">
            <a:lumMod val="60000"/>
            <a:lumOff val="40000"/>
          </a:schemeClr>
        </a:solidFill>
      </dgm:spPr>
      <dgm:t>
        <a:bodyPr/>
        <a:lstStyle/>
        <a:p>
          <a:pPr algn="l">
            <a:lnSpc>
              <a:spcPts val="2000"/>
            </a:lnSpc>
            <a:spcAft>
              <a:spcPts val="0"/>
            </a:spcAft>
          </a:pPr>
          <a:r>
            <a:rPr lang="en-US" sz="2000" dirty="0" smtClean="0">
              <a:solidFill>
                <a:schemeClr val="tx1"/>
              </a:solidFill>
            </a:rPr>
            <a:t>- Final Product, Service or Result Transition</a:t>
          </a:r>
        </a:p>
      </dgm:t>
    </dgm:pt>
    <dgm:pt modelId="{A5A1B50A-D29B-48C7-A367-239808F5D386}" type="parTrans" cxnId="{F8DB7E5A-58EC-4828-9DB8-151BDA511E6D}">
      <dgm:prSet/>
      <dgm:spPr/>
      <dgm:t>
        <a:bodyPr/>
        <a:lstStyle/>
        <a:p>
          <a:endParaRPr lang="en-US">
            <a:solidFill>
              <a:schemeClr val="tx1"/>
            </a:solidFill>
          </a:endParaRPr>
        </a:p>
      </dgm:t>
    </dgm:pt>
    <dgm:pt modelId="{2090BFCC-DA54-4F9E-95CF-5EE1EBA2A6CB}" type="sibTrans" cxnId="{F8DB7E5A-58EC-4828-9DB8-151BDA511E6D}">
      <dgm:prSet/>
      <dgm:spPr/>
      <dgm:t>
        <a:bodyPr/>
        <a:lstStyle/>
        <a:p>
          <a:endParaRPr lang="en-US">
            <a:solidFill>
              <a:schemeClr val="tx1"/>
            </a:solidFill>
          </a:endParaRPr>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custLinFactNeighborY="-1852">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X="238" custLinFactNeighborY="9602">
        <dgm:presLayoutVars>
          <dgm:bulletEnabled val="1"/>
        </dgm:presLayoutVars>
      </dgm:prSet>
      <dgm:spPr/>
      <dgm:t>
        <a:bodyPr/>
        <a:lstStyle/>
        <a:p>
          <a:endParaRPr lang="en-US"/>
        </a:p>
      </dgm:t>
    </dgm:pt>
  </dgm:ptLst>
  <dgm:cxnLst>
    <dgm:cxn modelId="{E89EB223-7850-4628-8566-060B4D00396B}" type="presOf" srcId="{DD25A6A7-F2BB-4D64-88C9-9B49DCC71F89}" destId="{6B9523BE-624C-4F04-AA39-C1A0DB2E6E61}" srcOrd="1" destOrd="0" presId="urn:microsoft.com/office/officeart/2005/8/layout/process1"/>
    <dgm:cxn modelId="{E83E8F11-AC30-46C3-9608-0662BAC33363}" type="presOf" srcId="{870E4CAF-3E4E-4408-AFA6-8F8D06D1CDBD}" destId="{A18CB558-A546-4D96-A142-FFD541E4769C}" srcOrd="0" destOrd="0" presId="urn:microsoft.com/office/officeart/2005/8/layout/process1"/>
    <dgm:cxn modelId="{F0201B87-CBD4-49BD-9EEF-657B497E7452}" type="presOf" srcId="{DD25A6A7-F2BB-4D64-88C9-9B49DCC71F89}" destId="{286F30A0-5D74-41AA-A502-014106C0E1D1}" srcOrd="0" destOrd="0" presId="urn:microsoft.com/office/officeart/2005/8/layout/process1"/>
    <dgm:cxn modelId="{CB877157-17C6-48F4-AFE1-D85933C240C1}" type="presOf" srcId="{8C6B185C-6583-47C7-B4D2-6FC6AB0CC46E}" destId="{FE898AEB-D0CF-4F9F-AE69-D7C6D01BE8E9}" srcOrd="0" destOrd="0" presId="urn:microsoft.com/office/officeart/2005/8/layout/process1"/>
    <dgm:cxn modelId="{9D9A0F43-822C-4CB4-96A1-EB2DB0E2B8DE}" type="presOf" srcId="{FDC75353-43E1-4BE9-BE92-3DE223203E21}" destId="{BC99F0E5-FD24-44CA-A2C8-7C71AD74C94A}" srcOrd="0"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7EDA97E2-F7D1-4379-9F9B-2A2B6E79BB25}" srcId="{FDC75353-43E1-4BE9-BE92-3DE223203E21}" destId="{8C6B185C-6583-47C7-B4D2-6FC6AB0CC46E}" srcOrd="0" destOrd="0" parTransId="{44EA3547-AC6C-44A8-9F35-3FD2D2D7C432}" sibTransId="{DD25A6A7-F2BB-4D64-88C9-9B49DCC71F89}"/>
    <dgm:cxn modelId="{7FDBA93B-9921-4444-B9D7-03D2809E86DC}" type="presParOf" srcId="{BC99F0E5-FD24-44CA-A2C8-7C71AD74C94A}" destId="{FE898AEB-D0CF-4F9F-AE69-D7C6D01BE8E9}" srcOrd="0" destOrd="0" presId="urn:microsoft.com/office/officeart/2005/8/layout/process1"/>
    <dgm:cxn modelId="{9596294E-662B-4DCF-9DCF-8F078F06D01F}" type="presParOf" srcId="{BC99F0E5-FD24-44CA-A2C8-7C71AD74C94A}" destId="{286F30A0-5D74-41AA-A502-014106C0E1D1}" srcOrd="1" destOrd="0" presId="urn:microsoft.com/office/officeart/2005/8/layout/process1"/>
    <dgm:cxn modelId="{35CA7C09-E20D-4AA3-A327-3D006CEEE4AD}" type="presParOf" srcId="{286F30A0-5D74-41AA-A502-014106C0E1D1}" destId="{6B9523BE-624C-4F04-AA39-C1A0DB2E6E61}" srcOrd="0" destOrd="0" presId="urn:microsoft.com/office/officeart/2005/8/layout/process1"/>
    <dgm:cxn modelId="{FA6F681F-EAC1-403B-BBAD-02ADF50C10EF}" type="presParOf" srcId="{BC99F0E5-FD24-44CA-A2C8-7C71AD74C94A}" destId="{A18CB558-A546-4D96-A142-FFD541E4769C}" srcOrd="2" destOrd="0" presId="urn:microsoft.com/office/officeart/2005/8/layout/process1"/>
  </dgm:cxnLst>
  <dgm:bg>
    <a:noFill/>
  </dgm:bg>
  <dgm:whole/>
  <dgm:extLst>
    <a:ext uri="http://schemas.microsoft.com/office/drawing/2008/diagram">
      <dsp:dataModelExt xmlns:dsp="http://schemas.microsoft.com/office/drawing/2008/diagram" relId="rId2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accent3">
            <a:lumMod val="50000"/>
          </a:schemeClr>
        </a:solidFill>
      </dgm:spPr>
      <dgm:t>
        <a:bodyPr/>
        <a:lstStyle/>
        <a:p>
          <a:pPr>
            <a:lnSpc>
              <a:spcPts val="2000"/>
            </a:lnSpc>
          </a:pPr>
          <a:r>
            <a:rPr lang="en-US" sz="2000" dirty="0" smtClean="0"/>
            <a:t>Perform Integrated Change Control</a:t>
          </a:r>
          <a:endParaRPr lang="en-US" sz="2000" dirty="0">
            <a:solidFill>
              <a:schemeClr val="bg1"/>
            </a:solidFill>
          </a:endParaRPr>
        </a:p>
      </dgm:t>
    </dgm:pt>
    <dgm:pt modelId="{44EA3547-AC6C-44A8-9F35-3FD2D2D7C432}" type="parTrans" cxnId="{7EDA97E2-F7D1-4379-9F9B-2A2B6E79BB25}">
      <dgm:prSet/>
      <dgm:spPr/>
      <dgm:t>
        <a:bodyPr/>
        <a:lstStyle/>
        <a:p>
          <a:endParaRPr lang="en-US">
            <a:solidFill>
              <a:schemeClr val="bg1"/>
            </a:solidFill>
          </a:endParaRPr>
        </a:p>
      </dgm:t>
    </dgm:pt>
    <dgm:pt modelId="{DD25A6A7-F2BB-4D64-88C9-9B49DCC71F89}" type="sibTrans" cxnId="{7EDA97E2-F7D1-4379-9F9B-2A2B6E79BB25}">
      <dgm:prSet/>
      <dgm:spPr/>
      <dgm:t>
        <a:bodyPr/>
        <a:lstStyle/>
        <a:p>
          <a:endParaRPr lang="en-US">
            <a:solidFill>
              <a:schemeClr val="bg1"/>
            </a:solidFill>
          </a:endParaRPr>
        </a:p>
      </dgm:t>
    </dgm:pt>
    <dgm:pt modelId="{870E4CAF-3E4E-4408-AFA6-8F8D06D1CDBD}">
      <dgm:prSet phldrT="[Text]" custT="1"/>
      <dgm:spPr>
        <a:solidFill>
          <a:schemeClr val="accent3">
            <a:lumMod val="50000"/>
          </a:schemeClr>
        </a:solidFill>
      </dgm:spPr>
      <dgm:t>
        <a:bodyPr/>
        <a:lstStyle/>
        <a:p>
          <a:pPr algn="l">
            <a:lnSpc>
              <a:spcPts val="2000"/>
            </a:lnSpc>
            <a:spcAft>
              <a:spcPts val="0"/>
            </a:spcAft>
          </a:pPr>
          <a:r>
            <a:rPr lang="en-US" sz="2000" dirty="0" smtClean="0">
              <a:solidFill>
                <a:schemeClr val="bg1"/>
              </a:solidFill>
            </a:rPr>
            <a:t>- Approved Change Requests</a:t>
          </a:r>
        </a:p>
        <a:p>
          <a:pPr algn="l">
            <a:lnSpc>
              <a:spcPts val="2000"/>
            </a:lnSpc>
            <a:spcAft>
              <a:spcPts val="0"/>
            </a:spcAft>
          </a:pPr>
          <a:r>
            <a:rPr lang="en-US" sz="2000" dirty="0" smtClean="0">
              <a:solidFill>
                <a:schemeClr val="bg1"/>
              </a:solidFill>
            </a:rPr>
            <a:t>- Change Log</a:t>
          </a:r>
        </a:p>
      </dgm:t>
    </dgm:pt>
    <dgm:pt modelId="{A5A1B50A-D29B-48C7-A367-239808F5D386}" type="parTrans" cxnId="{F8DB7E5A-58EC-4828-9DB8-151BDA511E6D}">
      <dgm:prSet/>
      <dgm:spPr/>
      <dgm:t>
        <a:bodyPr/>
        <a:lstStyle/>
        <a:p>
          <a:endParaRPr lang="en-US">
            <a:solidFill>
              <a:schemeClr val="bg1"/>
            </a:solidFill>
          </a:endParaRPr>
        </a:p>
      </dgm:t>
    </dgm:pt>
    <dgm:pt modelId="{2090BFCC-DA54-4F9E-95CF-5EE1EBA2A6CB}" type="sibTrans" cxnId="{F8DB7E5A-58EC-4828-9DB8-151BDA511E6D}">
      <dgm:prSet/>
      <dgm:spPr/>
      <dgm:t>
        <a:bodyPr/>
        <a:lstStyle/>
        <a:p>
          <a:endParaRPr lang="en-US">
            <a:solidFill>
              <a:schemeClr val="bg1"/>
            </a:solidFill>
          </a:endParaRPr>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custLinFactNeighborY="-1852">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X="238" custLinFactNeighborY="9602">
        <dgm:presLayoutVars>
          <dgm:bulletEnabled val="1"/>
        </dgm:presLayoutVars>
      </dgm:prSet>
      <dgm:spPr/>
      <dgm:t>
        <a:bodyPr/>
        <a:lstStyle/>
        <a:p>
          <a:endParaRPr lang="en-US"/>
        </a:p>
      </dgm:t>
    </dgm:pt>
  </dgm:ptLst>
  <dgm:cxnLst>
    <dgm:cxn modelId="{3A971C30-FE6E-4BE1-947F-3B6DCB75FDEF}" type="presOf" srcId="{8C6B185C-6583-47C7-B4D2-6FC6AB0CC46E}" destId="{FE898AEB-D0CF-4F9F-AE69-D7C6D01BE8E9}" srcOrd="0" destOrd="0" presId="urn:microsoft.com/office/officeart/2005/8/layout/process1"/>
    <dgm:cxn modelId="{91DBD264-013B-44E8-A51C-CCB7F48F9A73}" type="presOf" srcId="{DD25A6A7-F2BB-4D64-88C9-9B49DCC71F89}" destId="{286F30A0-5D74-41AA-A502-014106C0E1D1}" srcOrd="0" destOrd="0" presId="urn:microsoft.com/office/officeart/2005/8/layout/process1"/>
    <dgm:cxn modelId="{F71BFF67-A135-4BB8-9271-084825F74314}" type="presOf" srcId="{870E4CAF-3E4E-4408-AFA6-8F8D06D1CDBD}" destId="{A18CB558-A546-4D96-A142-FFD541E4769C}" srcOrd="0"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D22293BC-D6AF-4E98-93D7-9DC1BCCC6F13}" type="presOf" srcId="{DD25A6A7-F2BB-4D64-88C9-9B49DCC71F89}" destId="{6B9523BE-624C-4F04-AA39-C1A0DB2E6E61}" srcOrd="1" destOrd="0" presId="urn:microsoft.com/office/officeart/2005/8/layout/process1"/>
    <dgm:cxn modelId="{7EDA97E2-F7D1-4379-9F9B-2A2B6E79BB25}" srcId="{FDC75353-43E1-4BE9-BE92-3DE223203E21}" destId="{8C6B185C-6583-47C7-B4D2-6FC6AB0CC46E}" srcOrd="0" destOrd="0" parTransId="{44EA3547-AC6C-44A8-9F35-3FD2D2D7C432}" sibTransId="{DD25A6A7-F2BB-4D64-88C9-9B49DCC71F89}"/>
    <dgm:cxn modelId="{DB4840C7-ACF3-4779-9FA9-35AE50793C8D}" type="presOf" srcId="{FDC75353-43E1-4BE9-BE92-3DE223203E21}" destId="{BC99F0E5-FD24-44CA-A2C8-7C71AD74C94A}" srcOrd="0" destOrd="0" presId="urn:microsoft.com/office/officeart/2005/8/layout/process1"/>
    <dgm:cxn modelId="{4F85AD9B-B9BC-4709-B7D7-4CEBE1C66F71}" type="presParOf" srcId="{BC99F0E5-FD24-44CA-A2C8-7C71AD74C94A}" destId="{FE898AEB-D0CF-4F9F-AE69-D7C6D01BE8E9}" srcOrd="0" destOrd="0" presId="urn:microsoft.com/office/officeart/2005/8/layout/process1"/>
    <dgm:cxn modelId="{EDAA613F-BB35-430B-BCBC-C11738385616}" type="presParOf" srcId="{BC99F0E5-FD24-44CA-A2C8-7C71AD74C94A}" destId="{286F30A0-5D74-41AA-A502-014106C0E1D1}" srcOrd="1" destOrd="0" presId="urn:microsoft.com/office/officeart/2005/8/layout/process1"/>
    <dgm:cxn modelId="{AE74CA1F-37D8-4719-84EF-53652BE3778B}" type="presParOf" srcId="{286F30A0-5D74-41AA-A502-014106C0E1D1}" destId="{6B9523BE-624C-4F04-AA39-C1A0DB2E6E61}" srcOrd="0" destOrd="0" presId="urn:microsoft.com/office/officeart/2005/8/layout/process1"/>
    <dgm:cxn modelId="{02AA89D4-29AE-425A-A008-3319E166B4F7}" type="presParOf" srcId="{BC99F0E5-FD24-44CA-A2C8-7C71AD74C94A}" destId="{A18CB558-A546-4D96-A142-FFD541E4769C}" srcOrd="2" destOrd="0" presId="urn:microsoft.com/office/officeart/2005/8/layout/process1"/>
  </dgm:cxnLst>
  <dgm:bg>
    <a:noFill/>
  </dgm:bg>
  <dgm:whole/>
  <dgm:extLst>
    <a:ext uri="http://schemas.microsoft.com/office/drawing/2008/diagram">
      <dsp:dataModelExt xmlns:dsp="http://schemas.microsoft.com/office/drawing/2008/diagram" relId="rId3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71125" y="0"/>
            <a:ext cx="2961481" cy="498951"/>
          </a:xfrm>
          <a:prstGeom prst="rect">
            <a:avLst/>
          </a:prstGeom>
        </p:spPr>
        <p:txBody>
          <a:bodyPr vert="horz" lIns="91440" tIns="45720" rIns="91440" bIns="45720" rtlCol="0"/>
          <a:lstStyle>
            <a:lvl1pPr algn="r">
              <a:defRPr sz="1200"/>
            </a:lvl1pPr>
          </a:lstStyle>
          <a:p>
            <a:fld id="{1A9C6E98-8FBC-49B7-B847-7A24D1056F8D}" type="datetimeFigureOut">
              <a:rPr lang="en-US" smtClean="0"/>
              <a:t>1/31/2016</a:t>
            </a:fld>
            <a:endParaRPr lang="en-US"/>
          </a:p>
        </p:txBody>
      </p:sp>
      <p:sp>
        <p:nvSpPr>
          <p:cNvPr id="4" name="Footer Placeholder 3"/>
          <p:cNvSpPr>
            <a:spLocks noGrp="1"/>
          </p:cNvSpPr>
          <p:nvPr>
            <p:ph type="ftr" sz="quarter" idx="2"/>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71125" y="9478342"/>
            <a:ext cx="2961481" cy="498951"/>
          </a:xfrm>
          <a:prstGeom prst="rect">
            <a:avLst/>
          </a:prstGeom>
        </p:spPr>
        <p:txBody>
          <a:bodyPr vert="horz" lIns="91440" tIns="45720" rIns="91440" bIns="45720" rtlCol="0" anchor="b"/>
          <a:lstStyle>
            <a:lvl1pPr algn="r">
              <a:defRPr sz="1200"/>
            </a:lvl1pPr>
          </a:lstStyle>
          <a:p>
            <a:fld id="{A10E1475-516A-4A0C-8605-D9F70011F720}" type="slidenum">
              <a:rPr lang="en-US" smtClean="0"/>
              <a:t>‹#›</a:t>
            </a:fld>
            <a:endParaRPr lang="en-US"/>
          </a:p>
        </p:txBody>
      </p:sp>
    </p:spTree>
    <p:extLst>
      <p:ext uri="{BB962C8B-B14F-4D97-AF65-F5344CB8AC3E}">
        <p14:creationId xmlns:p14="http://schemas.microsoft.com/office/powerpoint/2010/main" val="1982622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71125" y="0"/>
            <a:ext cx="2961481" cy="498951"/>
          </a:xfrm>
          <a:prstGeom prst="rect">
            <a:avLst/>
          </a:prstGeom>
        </p:spPr>
        <p:txBody>
          <a:bodyPr vert="horz" lIns="91440" tIns="45720" rIns="91440" bIns="45720" rtlCol="0"/>
          <a:lstStyle>
            <a:lvl1pPr algn="r">
              <a:defRPr sz="1200"/>
            </a:lvl1pPr>
          </a:lstStyle>
          <a:p>
            <a:fld id="{38D5CF10-2452-492F-BD90-80252FB2E8A4}" type="datetimeFigureOut">
              <a:rPr lang="en-US" smtClean="0"/>
              <a:t>1/31/2016</a:t>
            </a:fld>
            <a:endParaRPr lang="en-US"/>
          </a:p>
        </p:txBody>
      </p:sp>
      <p:sp>
        <p:nvSpPr>
          <p:cNvPr id="4" name="Slide Image Placeholder 3"/>
          <p:cNvSpPr>
            <a:spLocks noGrp="1" noRot="1" noChangeAspect="1"/>
          </p:cNvSpPr>
          <p:nvPr>
            <p:ph type="sldImg" idx="2"/>
          </p:nvPr>
        </p:nvSpPr>
        <p:spPr>
          <a:xfrm>
            <a:off x="922338" y="747713"/>
            <a:ext cx="4991100" cy="37433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3419" y="4740037"/>
            <a:ext cx="5467350" cy="449056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71125" y="9478342"/>
            <a:ext cx="2961481" cy="498951"/>
          </a:xfrm>
          <a:prstGeom prst="rect">
            <a:avLst/>
          </a:prstGeom>
        </p:spPr>
        <p:txBody>
          <a:bodyPr vert="horz" lIns="91440" tIns="45720" rIns="91440" bIns="45720" rtlCol="0" anchor="b"/>
          <a:lstStyle>
            <a:lvl1pPr algn="r">
              <a:defRPr sz="1200"/>
            </a:lvl1pPr>
          </a:lstStyle>
          <a:p>
            <a:fld id="{3413396C-71A9-4879-B759-0F6755066F99}" type="slidenum">
              <a:rPr lang="en-US" smtClean="0"/>
              <a:t>‹#›</a:t>
            </a:fld>
            <a:endParaRPr lang="en-US"/>
          </a:p>
        </p:txBody>
      </p:sp>
    </p:spTree>
    <p:extLst>
      <p:ext uri="{BB962C8B-B14F-4D97-AF65-F5344CB8AC3E}">
        <p14:creationId xmlns:p14="http://schemas.microsoft.com/office/powerpoint/2010/main" val="9509111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1130190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7172150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6503153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104804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42879482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5634448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13562114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6321116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5370965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6035086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2608122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41375488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296010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351059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474986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1916382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822500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6946577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4026668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8398445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175620E-5419-454C-B543-D1A3CDED7F44}" type="datetime1">
              <a:rPr lang="en-US" smtClean="0"/>
              <a:t>1/31/2016</a:t>
            </a:fld>
            <a:endParaRPr lang="en-US"/>
          </a:p>
        </p:txBody>
      </p:sp>
      <p:sp>
        <p:nvSpPr>
          <p:cNvPr id="5" name="Footer Placeholder 4"/>
          <p:cNvSpPr>
            <a:spLocks noGrp="1"/>
          </p:cNvSpPr>
          <p:nvPr>
            <p:ph type="ftr" sz="quarter" idx="11"/>
          </p:nvPr>
        </p:nvSpPr>
        <p:spPr>
          <a:xfrm>
            <a:off x="0" y="6501433"/>
            <a:ext cx="1143000" cy="365125"/>
          </a:xfrm>
        </p:spPr>
        <p:txBody>
          <a:bodyPr/>
          <a:lstStyle>
            <a:lvl1pPr algn="l">
              <a:defRPr>
                <a:solidFill>
                  <a:schemeClr val="tx1"/>
                </a:solidFill>
              </a:defRPr>
            </a:lvl1pPr>
          </a:lstStyle>
          <a:p>
            <a:r>
              <a:rPr lang="en-US" smtClean="0"/>
              <a:t>MEhsanSaeed</a:t>
            </a:r>
            <a:endParaRPr lang="en-US" dirty="0"/>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0D1F91-E272-4E6E-8A2F-05DA16CB574F}" type="datetime1">
              <a:rPr lang="en-US" smtClean="0"/>
              <a:t>1/31/2016</a:t>
            </a:fld>
            <a:endParaRPr lang="en-US"/>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2196B2-830F-44B4-A378-7D4E56D68E19}" type="datetime1">
              <a:rPr lang="en-US" smtClean="0"/>
              <a:t>1/31/2016</a:t>
            </a:fld>
            <a:endParaRPr lang="en-US"/>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a:xfrm>
            <a:off x="13252" y="6509992"/>
            <a:ext cx="1129748" cy="365125"/>
          </a:xfrm>
        </p:spPr>
        <p:txBody>
          <a:bodyPr/>
          <a:lstStyle>
            <a:lvl1pPr algn="l">
              <a:defRPr>
                <a:solidFill>
                  <a:schemeClr val="tx1"/>
                </a:solidFill>
              </a:defRPr>
            </a:lvl1p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57909906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7597172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3425569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0" y="6492875"/>
            <a:ext cx="1143000" cy="365125"/>
          </a:xfrm>
        </p:spPr>
        <p:txBody>
          <a:bodyPr/>
          <a:lstStyle>
            <a:lvl1pPr algn="l">
              <a:defRPr>
                <a:solidFill>
                  <a:schemeClr val="tx1"/>
                </a:solidFill>
              </a:defRPr>
            </a:lvl1pPr>
          </a:lstStyle>
          <a:p>
            <a:r>
              <a:rPr lang="en-US" smtClean="0">
                <a:solidFill>
                  <a:prstClr val="black"/>
                </a:solidFill>
              </a:rPr>
              <a:t>MEhsanSaeed</a:t>
            </a:r>
            <a:endParaRPr lang="en-US">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7812382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861486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8470154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75276243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7348143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D6216B-0E3C-4F79-90B7-97D98811C78E}" type="datetime1">
              <a:rPr lang="en-US" smtClean="0"/>
              <a:t>1/31/2016</a:t>
            </a:fld>
            <a:endParaRPr lang="en-US"/>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7" name="Footer Placeholder 4"/>
          <p:cNvSpPr txBox="1">
            <a:spLocks/>
          </p:cNvSpPr>
          <p:nvPr userDrawn="1"/>
        </p:nvSpPr>
        <p:spPr>
          <a:xfrm>
            <a:off x="0" y="6501433"/>
            <a:ext cx="11430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t>MEhsanSaeed</a:t>
            </a:r>
            <a:endParaRPr lang="en-US"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3701471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75618670"/>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99827325"/>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57CD35A-22BF-41CC-832F-DE6E013784E3}"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21054207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ADAE1B6-3DC5-4F74-BA9A-14B00E499CB4}"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741262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466D1B-DBAD-4BE9-BE8A-42458726FE67}"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8804515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0" y="6492875"/>
            <a:ext cx="1143000" cy="365125"/>
          </a:xfrm>
        </p:spPr>
        <p:txBody>
          <a:bodyPr/>
          <a:lstStyle>
            <a:lvl1pPr algn="l">
              <a:defRPr/>
            </a:lvl1p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680512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0AA5A9A-4194-48D7-A9F9-36CCC3F76E96}" type="datetime1">
              <a:rPr lang="en-US" smtClean="0">
                <a:solidFill>
                  <a:prstClr val="black">
                    <a:tint val="75000"/>
                  </a:prstClr>
                </a:solidFill>
              </a:rPr>
              <a:pPr/>
              <a:t>1/31/2016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
        <p:nvSpPr>
          <p:cNvPr id="10" name="Footer Placeholder 5"/>
          <p:cNvSpPr txBox="1">
            <a:spLocks/>
          </p:cNvSpPr>
          <p:nvPr userDrawn="1"/>
        </p:nvSpPr>
        <p:spPr>
          <a:xfrm>
            <a:off x="0" y="6492875"/>
            <a:ext cx="11430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solidFill>
                  <a:prstClr val="black">
                    <a:tint val="75000"/>
                  </a:prstClr>
                </a:solidFill>
              </a:rPr>
              <a:t>MEhsanSaeed</a:t>
            </a:r>
            <a:endParaRPr lang="en-US">
              <a:solidFill>
                <a:prstClr val="black">
                  <a:tint val="75000"/>
                </a:prstClr>
              </a:solidFill>
            </a:endParaRPr>
          </a:p>
        </p:txBody>
      </p:sp>
    </p:spTree>
    <p:extLst>
      <p:ext uri="{BB962C8B-B14F-4D97-AF65-F5344CB8AC3E}">
        <p14:creationId xmlns:p14="http://schemas.microsoft.com/office/powerpoint/2010/main" val="3131997340"/>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1D22327-0C39-4740-B321-70663E6927C6}"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48977832"/>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073BB8-34EE-4344-9E8D-6361D08144C3}" type="datetime1">
              <a:rPr lang="en-US" smtClean="0">
                <a:solidFill>
                  <a:prstClr val="black">
                    <a:tint val="75000"/>
                  </a:prstClr>
                </a:solidFill>
              </a:rPr>
              <a:pPr/>
              <a:t>1/31/2016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426818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4DD9555-00C7-49E1-843E-5490ADA0E8EB}" type="datetime1">
              <a:rPr lang="en-US" smtClean="0"/>
              <a:t>1/31/2016</a:t>
            </a:fld>
            <a:endParaRPr lang="en-US"/>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DB8147-256C-49F7-A74E-ED32D6D53BC7}"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1689345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3558CA-D3D7-4D32-8377-42463EA37C5F}"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18133602"/>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D9A9E4-1168-438F-A5D7-66C4AFC23421}"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93283814"/>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A2BDF2A-98F3-4956-99C2-3A8DCC7B5B80}"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95293484"/>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6C3FEA0-7E89-44D8-A27C-B0357502F1BD}"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078890042"/>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F730E7-DF19-409B-BA3A-CB2994C87243}"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029908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79938B-92FC-4C14-BBAC-97A00DF92F1A}"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8451858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13252" y="6492875"/>
            <a:ext cx="1143000" cy="365125"/>
          </a:xfrm>
        </p:spPr>
        <p:txBody>
          <a:bodyPr/>
          <a:lstStyle>
            <a:lvl1pPr algn="l">
              <a:defRPr>
                <a:solidFill>
                  <a:schemeClr val="tx1"/>
                </a:solidFill>
              </a:defRPr>
            </a:lvl1pPr>
          </a:lstStyle>
          <a:p>
            <a:r>
              <a:rPr lang="en-US" smtClean="0">
                <a:solidFill>
                  <a:prstClr val="black"/>
                </a:solidFill>
              </a:rPr>
              <a:t>MEhsanSaeed</a:t>
            </a:r>
            <a:endParaRPr lang="en-US" dirty="0">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72169139"/>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AEB1BEC-FF07-4741-ADFF-EC4393680172}"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93774080"/>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54F807D-DF66-43EC-BFD5-805BA9C91E5C}" type="datetime1">
              <a:rPr lang="en-US" smtClean="0">
                <a:solidFill>
                  <a:prstClr val="black">
                    <a:tint val="75000"/>
                  </a:prstClr>
                </a:solidFill>
              </a:rPr>
              <a:pPr/>
              <a:t>1/31/2016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84314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95EE802-F47F-45F7-B4AC-6FD16782541F}" type="datetime1">
              <a:rPr lang="en-US" smtClean="0"/>
              <a:t>1/31/2016</a:t>
            </a:fld>
            <a:endParaRPr lang="en-US"/>
          </a:p>
        </p:txBody>
      </p:sp>
      <p:sp>
        <p:nvSpPr>
          <p:cNvPr id="6" name="Footer Placeholder 5"/>
          <p:cNvSpPr>
            <a:spLocks noGrp="1"/>
          </p:cNvSpPr>
          <p:nvPr>
            <p:ph type="ftr" sz="quarter" idx="11"/>
          </p:nvPr>
        </p:nvSpPr>
        <p:spPr/>
        <p:txBody>
          <a:bodyPr/>
          <a:lstStyle/>
          <a:p>
            <a:r>
              <a:rPr lang="en-US" smtClean="0"/>
              <a:t>MEhsanSaeed</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C7D4D01-4840-4275-9215-2FA0182281C6}"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54191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BF5586-DF85-48DC-83D0-A19070D7DCAC}" type="datetime1">
              <a:rPr lang="en-US" smtClean="0">
                <a:solidFill>
                  <a:prstClr val="black">
                    <a:tint val="75000"/>
                  </a:prstClr>
                </a:solidFill>
              </a:rPr>
              <a:pPr/>
              <a:t>1/31/2016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491778418"/>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A9FE0D-A103-46F0-A9C4-1D61C7A16AF2}"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297910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BC4CF8-A0F3-416D-92A7-03AD8679B80D}"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864495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8BF1F8-3491-4072-9A97-2F597B3AE389}"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428002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33FF33-B253-446F-A0DB-2D6852B29466}"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385641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57CD35A-22BF-41CC-832F-DE6E013784E3}"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132161661"/>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ADAE1B6-3DC5-4F74-BA9A-14B00E499CB4}"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54388860"/>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466D1B-DBAD-4BE9-BE8A-42458726FE67}"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16793189"/>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0" y="6492875"/>
            <a:ext cx="2895600" cy="365125"/>
          </a:xfrm>
        </p:spPr>
        <p:txBody>
          <a:bodyPr/>
          <a:lstStyle>
            <a:lvl1pPr algn="l">
              <a:defRPr/>
            </a:lvl1p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5498475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311FFA4-7F4A-46FF-BCDE-469FC6E61E48}" type="datetime1">
              <a:rPr lang="en-US" smtClean="0"/>
              <a:t>1/31/2016</a:t>
            </a:fld>
            <a:endParaRPr lang="en-US"/>
          </a:p>
        </p:txBody>
      </p:sp>
      <p:sp>
        <p:nvSpPr>
          <p:cNvPr id="8" name="Footer Placeholder 7"/>
          <p:cNvSpPr>
            <a:spLocks noGrp="1"/>
          </p:cNvSpPr>
          <p:nvPr>
            <p:ph type="ftr" sz="quarter" idx="11"/>
          </p:nvPr>
        </p:nvSpPr>
        <p:spPr/>
        <p:txBody>
          <a:bodyPr/>
          <a:lstStyle/>
          <a:p>
            <a:r>
              <a:rPr lang="en-US" smtClean="0"/>
              <a:t>MEhsanSaeed</a:t>
            </a: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0AA5A9A-4194-48D7-A9F9-36CCC3F76E96}" type="datetime1">
              <a:rPr lang="en-US" smtClean="0">
                <a:solidFill>
                  <a:prstClr val="black">
                    <a:tint val="75000"/>
                  </a:prstClr>
                </a:solidFill>
              </a:rPr>
              <a:pPr/>
              <a:t>1/31/2016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4924119"/>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1D22327-0C39-4740-B321-70663E6927C6}"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65924176"/>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073BB8-34EE-4344-9E8D-6361D08144C3}" type="datetime1">
              <a:rPr lang="en-US" smtClean="0">
                <a:solidFill>
                  <a:prstClr val="black">
                    <a:tint val="75000"/>
                  </a:prstClr>
                </a:solidFill>
              </a:rPr>
              <a:pPr/>
              <a:t>1/31/2016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258698346"/>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DB8147-256C-49F7-A74E-ED32D6D53BC7}"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98635936"/>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3558CA-D3D7-4D32-8377-42463EA37C5F}"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74519993"/>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D9A9E4-1168-438F-A5D7-66C4AFC23421}"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41169912"/>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A2BDF2A-98F3-4956-99C2-3A8DCC7B5B80}"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9323020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7E3085B-6EFE-4250-9429-4BBAF01C6B56}" type="datetime1">
              <a:rPr lang="en-US" smtClean="0"/>
              <a:t>1/31/2016</a:t>
            </a:fld>
            <a:endParaRPr lang="en-US"/>
          </a:p>
        </p:txBody>
      </p:sp>
      <p:sp>
        <p:nvSpPr>
          <p:cNvPr id="4" name="Footer Placeholder 3"/>
          <p:cNvSpPr>
            <a:spLocks noGrp="1"/>
          </p:cNvSpPr>
          <p:nvPr>
            <p:ph type="ftr" sz="quarter" idx="11"/>
          </p:nvPr>
        </p:nvSpPr>
        <p:spPr/>
        <p:txBody>
          <a:bodyPr/>
          <a:lstStyle/>
          <a:p>
            <a:r>
              <a:rPr lang="en-US" smtClean="0"/>
              <a:t>MEhsanSaeed</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D76607-F23F-4E0D-9DD9-428AC99330B8}" type="datetime1">
              <a:rPr lang="en-US" smtClean="0"/>
              <a:t>1/31/2016</a:t>
            </a:fld>
            <a:endParaRPr lang="en-US"/>
          </a:p>
        </p:txBody>
      </p:sp>
      <p:sp>
        <p:nvSpPr>
          <p:cNvPr id="3" name="Footer Placeholder 2"/>
          <p:cNvSpPr>
            <a:spLocks noGrp="1"/>
          </p:cNvSpPr>
          <p:nvPr>
            <p:ph type="ftr" sz="quarter" idx="11"/>
          </p:nvPr>
        </p:nvSpPr>
        <p:spPr/>
        <p:txBody>
          <a:bodyPr/>
          <a:lstStyle/>
          <a:p>
            <a:r>
              <a:rPr lang="en-US" smtClean="0"/>
              <a:t>MEhsanSaeed</a:t>
            </a:r>
            <a:endParaRPr lang="en-US"/>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CC8A2D-C71E-4440-92FF-37C0DF2D4D33}" type="datetime1">
              <a:rPr lang="en-US" smtClean="0"/>
              <a:t>1/31/2016</a:t>
            </a:fld>
            <a:endParaRPr lang="en-US"/>
          </a:p>
        </p:txBody>
      </p:sp>
      <p:sp>
        <p:nvSpPr>
          <p:cNvPr id="6" name="Footer Placeholder 5"/>
          <p:cNvSpPr>
            <a:spLocks noGrp="1"/>
          </p:cNvSpPr>
          <p:nvPr>
            <p:ph type="ftr" sz="quarter" idx="11"/>
          </p:nvPr>
        </p:nvSpPr>
        <p:spPr/>
        <p:txBody>
          <a:bodyPr/>
          <a:lstStyle/>
          <a:p>
            <a:r>
              <a:rPr lang="en-US" smtClean="0"/>
              <a:t>MEhsanSaeed</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347FCD-1CA2-423F-9170-61CF5D0DF712}" type="datetime1">
              <a:rPr lang="en-US" smtClean="0"/>
              <a:t>1/31/2016</a:t>
            </a:fld>
            <a:endParaRPr lang="en-US"/>
          </a:p>
        </p:txBody>
      </p:sp>
      <p:sp>
        <p:nvSpPr>
          <p:cNvPr id="6" name="Footer Placeholder 5"/>
          <p:cNvSpPr>
            <a:spLocks noGrp="1"/>
          </p:cNvSpPr>
          <p:nvPr>
            <p:ph type="ftr" sz="quarter" idx="11"/>
          </p:nvPr>
        </p:nvSpPr>
        <p:spPr/>
        <p:txBody>
          <a:bodyPr/>
          <a:lstStyle/>
          <a:p>
            <a:r>
              <a:rPr lang="en-US" smtClean="0"/>
              <a:t>MEhsanSaeed</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74FF54-A709-4437-829F-213E01901111}" type="datetime1">
              <a:rPr lang="en-US" smtClean="0"/>
              <a:t>1/31/2016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MEhsanSaeed</a:t>
            </a:r>
            <a:endParaRPr lang="en-US"/>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670703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2BA1AC-4D00-4E2D-8955-362673B2C8DC}"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3390189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494793-537E-43C7-8648-A379801F760D}"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3"/>
          </p:nvPr>
        </p:nvSpPr>
        <p:spPr>
          <a:xfrm>
            <a:off x="-23191" y="6492875"/>
            <a:ext cx="1089991" cy="365125"/>
          </a:xfrm>
          <a:prstGeom prst="rect">
            <a:avLst/>
          </a:prstGeom>
        </p:spPr>
        <p:txBody>
          <a:bodyPr vert="horz" lIns="91440" tIns="45720" rIns="91440" bIns="45720" rtlCol="0" anchor="ctr"/>
          <a:lstStyle>
            <a:lvl1pPr algn="l">
              <a:defRPr sz="1200">
                <a:solidFill>
                  <a:schemeClr val="tx1"/>
                </a:solidFill>
              </a:defRPr>
            </a:lvl1p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5299916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2BA1AC-4D00-4E2D-8955-362673B2C8DC}"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4421133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diagramData" Target="../diagrams/data4.xml"/><Relationship Id="rId26" Type="http://schemas.openxmlformats.org/officeDocument/2006/relationships/diagramColors" Target="../diagrams/colors5.xml"/><Relationship Id="rId3" Type="http://schemas.openxmlformats.org/officeDocument/2006/relationships/diagramData" Target="../diagrams/data1.xml"/><Relationship Id="rId21" Type="http://schemas.openxmlformats.org/officeDocument/2006/relationships/diagramColors" Target="../diagrams/colors4.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5" Type="http://schemas.openxmlformats.org/officeDocument/2006/relationships/diagramQuickStyle" Target="../diagrams/quickStyle5.xml"/><Relationship Id="rId2" Type="http://schemas.openxmlformats.org/officeDocument/2006/relationships/notesSlide" Target="../notesSlides/notesSlide2.xml"/><Relationship Id="rId16" Type="http://schemas.openxmlformats.org/officeDocument/2006/relationships/diagramColors" Target="../diagrams/colors3.xml"/><Relationship Id="rId20" Type="http://schemas.openxmlformats.org/officeDocument/2006/relationships/diagramQuickStyle" Target="../diagrams/quickStyle4.xml"/><Relationship Id="rId29" Type="http://schemas.openxmlformats.org/officeDocument/2006/relationships/diagramLayout" Target="../diagrams/layout6.xml"/><Relationship Id="rId1" Type="http://schemas.openxmlformats.org/officeDocument/2006/relationships/slideLayout" Target="../slideLayouts/slideLayout49.xml"/><Relationship Id="rId6" Type="http://schemas.openxmlformats.org/officeDocument/2006/relationships/diagramColors" Target="../diagrams/colors1.xml"/><Relationship Id="rId11" Type="http://schemas.openxmlformats.org/officeDocument/2006/relationships/diagramColors" Target="../diagrams/colors2.xml"/><Relationship Id="rId24" Type="http://schemas.openxmlformats.org/officeDocument/2006/relationships/diagramLayout" Target="../diagrams/layout5.xml"/><Relationship Id="rId32" Type="http://schemas.microsoft.com/office/2007/relationships/diagramDrawing" Target="../diagrams/drawing6.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23" Type="http://schemas.openxmlformats.org/officeDocument/2006/relationships/diagramData" Target="../diagrams/data5.xml"/><Relationship Id="rId28" Type="http://schemas.openxmlformats.org/officeDocument/2006/relationships/diagramData" Target="../diagrams/data6.xml"/><Relationship Id="rId10" Type="http://schemas.openxmlformats.org/officeDocument/2006/relationships/diagramQuickStyle" Target="../diagrams/quickStyle2.xml"/><Relationship Id="rId19" Type="http://schemas.openxmlformats.org/officeDocument/2006/relationships/diagramLayout" Target="../diagrams/layout4.xml"/><Relationship Id="rId31" Type="http://schemas.openxmlformats.org/officeDocument/2006/relationships/diagramColors" Target="../diagrams/colors6.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microsoft.com/office/2007/relationships/diagramDrawing" Target="../diagrams/drawing4.xml"/><Relationship Id="rId27" Type="http://schemas.microsoft.com/office/2007/relationships/diagramDrawing" Target="../diagrams/drawing5.xml"/><Relationship Id="rId30" Type="http://schemas.openxmlformats.org/officeDocument/2006/relationships/diagramQuickStyle" Target="../diagrams/quickStyle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83323" y="721671"/>
            <a:ext cx="6400800" cy="533400"/>
          </a:xfrm>
        </p:spPr>
        <p:txBody>
          <a:bodyPr>
            <a:noAutofit/>
          </a:bodyPr>
          <a:lstStyle/>
          <a:p>
            <a:r>
              <a:rPr lang="en-US" sz="3600" b="1" dirty="0" smtClean="0">
                <a:solidFill>
                  <a:srgbClr val="FF0000"/>
                </a:solidFill>
                <a:effectLst>
                  <a:outerShdw blurRad="38100" dist="38100" dir="2700000" algn="tl">
                    <a:srgbClr val="000000">
                      <a:alpha val="43137"/>
                    </a:srgbClr>
                  </a:outerShdw>
                </a:effectLst>
              </a:rPr>
              <a:t>Monitoring &amp; Control in Integration Management</a:t>
            </a:r>
            <a:endParaRPr lang="en-US" sz="3200" b="1" dirty="0">
              <a:solidFill>
                <a:srgbClr val="FF0000"/>
              </a:solidFill>
              <a:effectLst>
                <a:outerShdw blurRad="38100" dist="38100" dir="2700000" algn="tl">
                  <a:srgbClr val="000000">
                    <a:alpha val="43137"/>
                  </a:srgbClr>
                </a:outerShdw>
              </a:effectLst>
            </a:endParaRPr>
          </a:p>
        </p:txBody>
      </p:sp>
      <p:sp>
        <p:nvSpPr>
          <p:cNvPr id="5" name="Slide Number Placeholder 4"/>
          <p:cNvSpPr>
            <a:spLocks noGrp="1"/>
          </p:cNvSpPr>
          <p:nvPr>
            <p:ph type="sldNum" sz="quarter" idx="12"/>
          </p:nvPr>
        </p:nvSpPr>
        <p:spPr/>
        <p:txBody>
          <a:bodyPr/>
          <a:lstStyle/>
          <a:p>
            <a:fld id="{B6F15528-21DE-4FAA-801E-634DDDAF4B2B}" type="slidenum">
              <a:rPr lang="en-US" b="1" smtClean="0">
                <a:solidFill>
                  <a:prstClr val="black"/>
                </a:solidFill>
              </a:rPr>
              <a:pPr/>
              <a:t>1</a:t>
            </a:fld>
            <a:endParaRPr lang="en-US" b="1" dirty="0">
              <a:solidFill>
                <a:prstClr val="black"/>
              </a:solidFill>
            </a:endParaRPr>
          </a:p>
        </p:txBody>
      </p:sp>
      <p:sp>
        <p:nvSpPr>
          <p:cNvPr id="8" name="Rectangle 7"/>
          <p:cNvSpPr/>
          <p:nvPr/>
        </p:nvSpPr>
        <p:spPr>
          <a:xfrm>
            <a:off x="3679222" y="-81275"/>
            <a:ext cx="1785555" cy="584775"/>
          </a:xfrm>
          <a:prstGeom prst="rect">
            <a:avLst/>
          </a:prstGeom>
        </p:spPr>
        <p:txBody>
          <a:bodyPr wrap="square">
            <a:spAutoFit/>
          </a:bodyPr>
          <a:lstStyle/>
          <a:p>
            <a:pPr algn="ctr"/>
            <a:r>
              <a:rPr lang="en-US" sz="3200" b="1" dirty="0" smtClean="0">
                <a:solidFill>
                  <a:prstClr val="black"/>
                </a:solidFill>
              </a:rPr>
              <a:t>MEC-16</a:t>
            </a:r>
            <a:endParaRPr lang="en-US" sz="3200" b="1" dirty="0">
              <a:solidFill>
                <a:prstClr val="black"/>
              </a:solidFill>
            </a:endParaRPr>
          </a:p>
        </p:txBody>
      </p:sp>
      <p:sp>
        <p:nvSpPr>
          <p:cNvPr id="4" name="Footer Placeholder 3"/>
          <p:cNvSpPr>
            <a:spLocks noGrp="1"/>
          </p:cNvSpPr>
          <p:nvPr>
            <p:ph type="ftr" sz="quarter" idx="11"/>
          </p:nvPr>
        </p:nvSpPr>
        <p:spPr>
          <a:xfrm>
            <a:off x="3124200" y="6483673"/>
            <a:ext cx="2895600" cy="365125"/>
          </a:xfrm>
        </p:spPr>
        <p:txBody>
          <a:bodyPr/>
          <a:lstStyle/>
          <a:p>
            <a:pPr algn="ctr"/>
            <a:r>
              <a:rPr lang="en-US" dirty="0" err="1" smtClean="0">
                <a:solidFill>
                  <a:prstClr val="black">
                    <a:tint val="75000"/>
                  </a:prstClr>
                </a:solidFill>
              </a:rPr>
              <a:t>MEhsanSaeed</a:t>
            </a:r>
            <a:endParaRPr lang="en-US" dirty="0">
              <a:solidFill>
                <a:prstClr val="black">
                  <a:tint val="75000"/>
                </a:prstClr>
              </a:solidFill>
            </a:endParaRPr>
          </a:p>
        </p:txBody>
      </p:sp>
      <p:sp>
        <p:nvSpPr>
          <p:cNvPr id="6" name="TextBox 5"/>
          <p:cNvSpPr txBox="1"/>
          <p:nvPr/>
        </p:nvSpPr>
        <p:spPr>
          <a:xfrm>
            <a:off x="23150" y="1828800"/>
            <a:ext cx="9111342" cy="3862596"/>
          </a:xfrm>
          <a:prstGeom prst="rect">
            <a:avLst/>
          </a:prstGeom>
          <a:noFill/>
        </p:spPr>
        <p:txBody>
          <a:bodyPr wrap="square" rtlCol="0">
            <a:spAutoFit/>
          </a:bodyPr>
          <a:lstStyle/>
          <a:p>
            <a:pPr>
              <a:spcBef>
                <a:spcPts val="600"/>
              </a:spcBef>
              <a:buClr>
                <a:srgbClr val="FF0000"/>
              </a:buClr>
              <a:buSzPct val="65000"/>
            </a:pPr>
            <a:r>
              <a:rPr lang="en-US" sz="2000" u="sng" dirty="0" smtClean="0">
                <a:solidFill>
                  <a:prstClr val="black"/>
                </a:solidFill>
              </a:rPr>
              <a:t>Outline</a:t>
            </a:r>
          </a:p>
          <a:p>
            <a:pPr marL="234950" indent="-234950">
              <a:spcBef>
                <a:spcPts val="600"/>
              </a:spcBef>
              <a:buClr>
                <a:srgbClr val="FF0000"/>
              </a:buClr>
              <a:buSzPct val="65000"/>
              <a:buFont typeface="Wingdings" pitchFamily="2" charset="2"/>
              <a:buChar char="§"/>
            </a:pPr>
            <a:r>
              <a:rPr lang="en-US" sz="2000" dirty="0" smtClean="0">
                <a:solidFill>
                  <a:prstClr val="black"/>
                </a:solidFill>
              </a:rPr>
              <a:t>Revisiting Data Flow on a Project in the context of Integration Management</a:t>
            </a:r>
          </a:p>
          <a:p>
            <a:pPr marL="234950" indent="-234950">
              <a:spcBef>
                <a:spcPts val="600"/>
              </a:spcBef>
              <a:buClr>
                <a:srgbClr val="FF0000"/>
              </a:buClr>
              <a:buSzPct val="65000"/>
              <a:buFont typeface="Wingdings" pitchFamily="2" charset="2"/>
              <a:buChar char="§"/>
            </a:pPr>
            <a:r>
              <a:rPr lang="en-US" sz="2000" dirty="0" smtClean="0">
                <a:solidFill>
                  <a:prstClr val="black"/>
                </a:solidFill>
              </a:rPr>
              <a:t>Looking at the Integration Processes as a whole</a:t>
            </a:r>
          </a:p>
          <a:p>
            <a:pPr marL="234950" indent="-234950">
              <a:spcBef>
                <a:spcPts val="600"/>
              </a:spcBef>
              <a:buClr>
                <a:srgbClr val="FF0000"/>
              </a:buClr>
              <a:buSzPct val="65000"/>
              <a:buFont typeface="Wingdings" pitchFamily="2" charset="2"/>
              <a:buChar char="§"/>
            </a:pPr>
            <a:r>
              <a:rPr lang="en-US" sz="2000" dirty="0" smtClean="0">
                <a:solidFill>
                  <a:prstClr val="black"/>
                </a:solidFill>
              </a:rPr>
              <a:t>What does the Monitor and Control Project Work process entail</a:t>
            </a:r>
          </a:p>
          <a:p>
            <a:pPr marL="234950" indent="-234950">
              <a:spcBef>
                <a:spcPts val="600"/>
              </a:spcBef>
              <a:buClr>
                <a:srgbClr val="FF0000"/>
              </a:buClr>
              <a:buSzPct val="65000"/>
              <a:buFont typeface="Wingdings" pitchFamily="2" charset="2"/>
              <a:buChar char="§"/>
            </a:pPr>
            <a:r>
              <a:rPr lang="en-US" sz="2000" dirty="0" smtClean="0">
                <a:solidFill>
                  <a:prstClr val="black"/>
                </a:solidFill>
              </a:rPr>
              <a:t>How a Change is processed</a:t>
            </a:r>
          </a:p>
          <a:p>
            <a:pPr marL="234950" indent="-234950">
              <a:spcBef>
                <a:spcPts val="600"/>
              </a:spcBef>
              <a:buClr>
                <a:srgbClr val="FF0000"/>
              </a:buClr>
              <a:buSzPct val="65000"/>
              <a:buFont typeface="Wingdings" pitchFamily="2" charset="2"/>
              <a:buChar char="§"/>
            </a:pPr>
            <a:r>
              <a:rPr lang="en-US" sz="2000" dirty="0" smtClean="0">
                <a:solidFill>
                  <a:prstClr val="black"/>
                </a:solidFill>
              </a:rPr>
              <a:t>What does the Perform Integrated Change Control Process entail</a:t>
            </a:r>
          </a:p>
          <a:p>
            <a:pPr>
              <a:spcBef>
                <a:spcPts val="600"/>
              </a:spcBef>
              <a:buClr>
                <a:srgbClr val="FF0000"/>
              </a:buClr>
              <a:buSzPct val="65000"/>
            </a:pPr>
            <a:r>
              <a:rPr lang="en-US" sz="2000" u="sng" dirty="0" smtClean="0">
                <a:solidFill>
                  <a:prstClr val="black"/>
                </a:solidFill>
              </a:rPr>
              <a:t>Readings</a:t>
            </a:r>
          </a:p>
          <a:p>
            <a:pPr marL="234950" indent="-234950">
              <a:spcBef>
                <a:spcPts val="600"/>
              </a:spcBef>
              <a:buClr>
                <a:srgbClr val="FF0000"/>
              </a:buClr>
              <a:buSzPct val="65000"/>
              <a:buFont typeface="Wingdings" pitchFamily="2" charset="2"/>
              <a:buChar char="§"/>
            </a:pPr>
            <a:r>
              <a:rPr lang="en-US" sz="2000" dirty="0" smtClean="0">
                <a:solidFill>
                  <a:prstClr val="black"/>
                </a:solidFill>
              </a:rPr>
              <a:t>PMBoK-5, pages </a:t>
            </a:r>
            <a:r>
              <a:rPr lang="en-US" sz="2000" dirty="0" smtClean="0">
                <a:solidFill>
                  <a:prstClr val="black"/>
                </a:solidFill>
              </a:rPr>
              <a:t>86-100.</a:t>
            </a:r>
            <a:endParaRPr lang="en-US" sz="2000" dirty="0" smtClean="0">
              <a:solidFill>
                <a:prstClr val="black"/>
              </a:solidFill>
            </a:endParaRPr>
          </a:p>
          <a:p>
            <a:pPr marL="234950" indent="-234950">
              <a:spcBef>
                <a:spcPts val="600"/>
              </a:spcBef>
              <a:buClr>
                <a:srgbClr val="FF0000"/>
              </a:buClr>
              <a:buSzPct val="65000"/>
              <a:buFont typeface="Wingdings" pitchFamily="2" charset="2"/>
              <a:buChar char="§"/>
            </a:pPr>
            <a:r>
              <a:rPr lang="en-US" sz="2000" dirty="0" smtClean="0">
                <a:solidFill>
                  <a:prstClr val="black"/>
                </a:solidFill>
              </a:rPr>
              <a:t>Rita-8, pages </a:t>
            </a:r>
            <a:r>
              <a:rPr lang="en-US" sz="2000" dirty="0" smtClean="0">
                <a:solidFill>
                  <a:prstClr val="black"/>
                </a:solidFill>
              </a:rPr>
              <a:t>132-141.</a:t>
            </a:r>
            <a:endParaRPr lang="en-US" sz="2000" dirty="0">
              <a:solidFill>
                <a:prstClr val="black"/>
              </a:solidFill>
            </a:endParaRPr>
          </a:p>
          <a:p>
            <a:pPr marL="234950" indent="-234950">
              <a:spcBef>
                <a:spcPts val="600"/>
              </a:spcBef>
              <a:buClr>
                <a:srgbClr val="FF0000"/>
              </a:buClr>
              <a:buSzPct val="65000"/>
              <a:buFont typeface="Wingdings" pitchFamily="2" charset="2"/>
              <a:buChar char="§"/>
            </a:pPr>
            <a:r>
              <a:rPr lang="en-US" sz="2000" smtClean="0">
                <a:solidFill>
                  <a:prstClr val="black"/>
                </a:solidFill>
              </a:rPr>
              <a:t>Lecture </a:t>
            </a:r>
            <a:r>
              <a:rPr lang="en-US" sz="2000" smtClean="0">
                <a:solidFill>
                  <a:prstClr val="black"/>
                </a:solidFill>
              </a:rPr>
              <a:t>Notes.</a:t>
            </a:r>
            <a:endParaRPr lang="en-US" sz="2000" dirty="0">
              <a:solidFill>
                <a:prstClr val="black"/>
              </a:solidFill>
            </a:endParaRPr>
          </a:p>
        </p:txBody>
      </p:sp>
    </p:spTree>
    <p:extLst>
      <p:ext uri="{BB962C8B-B14F-4D97-AF65-F5344CB8AC3E}">
        <p14:creationId xmlns:p14="http://schemas.microsoft.com/office/powerpoint/2010/main" val="7121499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Monitor &amp; Control Project Work </a:t>
            </a:r>
            <a:r>
              <a:rPr lang="en-US" sz="3200" b="1" dirty="0">
                <a:solidFill>
                  <a:srgbClr val="FF0000"/>
                </a:solidFill>
                <a:effectLst>
                  <a:outerShdw blurRad="38100" dist="38100" dir="2700000" algn="tl">
                    <a:srgbClr val="000000">
                      <a:alpha val="43137"/>
                    </a:srgbClr>
                  </a:outerShdw>
                </a:effectLst>
              </a:rPr>
              <a:t>Outputs … </a:t>
            </a:r>
            <a:r>
              <a:rPr lang="en-US" sz="3200" b="1" dirty="0" smtClean="0">
                <a:solidFill>
                  <a:srgbClr val="FF0000"/>
                </a:solidFill>
                <a:effectLst>
                  <a:outerShdw blurRad="38100" dist="38100" dir="2700000" algn="tl">
                    <a:srgbClr val="000000">
                      <a:alpha val="43137"/>
                    </a:srgbClr>
                  </a:outerShdw>
                </a:effectLst>
              </a:rPr>
              <a:t>1/3</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10</a:t>
            </a:fld>
            <a:endParaRPr lang="en-US" b="1" dirty="0">
              <a:solidFill>
                <a:prstClr val="black"/>
              </a:solidFill>
            </a:endParaRPr>
          </a:p>
        </p:txBody>
      </p:sp>
      <p:graphicFrame>
        <p:nvGraphicFramePr>
          <p:cNvPr id="19" name="Table 18"/>
          <p:cNvGraphicFramePr>
            <a:graphicFrameLocks noGrp="1"/>
          </p:cNvGraphicFramePr>
          <p:nvPr>
            <p:extLst/>
          </p:nvPr>
        </p:nvGraphicFramePr>
        <p:xfrm>
          <a:off x="228600" y="685801"/>
          <a:ext cx="8778240" cy="6156960"/>
        </p:xfrm>
        <a:graphic>
          <a:graphicData uri="http://schemas.openxmlformats.org/drawingml/2006/table">
            <a:tbl>
              <a:tblPr firstRow="1" bandRow="1">
                <a:tableStyleId>{5940675A-B579-460E-94D1-54222C63F5DA}</a:tableStyleId>
              </a:tblPr>
              <a:tblGrid>
                <a:gridCol w="1188720"/>
                <a:gridCol w="7589520"/>
              </a:tblGrid>
              <a:tr h="484264">
                <a:tc>
                  <a:txBody>
                    <a:bodyPr/>
                    <a:lstStyle/>
                    <a:p>
                      <a:r>
                        <a:rPr lang="en-US" sz="2000" b="1" dirty="0" smtClean="0"/>
                        <a:t>Output</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r h="5577840">
                <a:tc>
                  <a:txBody>
                    <a:bodyPr/>
                    <a:lstStyle/>
                    <a:p>
                      <a:r>
                        <a:rPr lang="en-US" sz="2000" b="1" dirty="0" smtClean="0"/>
                        <a:t>Change Requests</a:t>
                      </a:r>
                      <a:endParaRPr lang="en-US" sz="2000" b="1" dirty="0"/>
                    </a:p>
                  </a:txBody>
                  <a:tcPr marT="91440" marB="91440"/>
                </a:tc>
                <a:tc>
                  <a:txBody>
                    <a:bodyPr/>
                    <a:lstStyle/>
                    <a:p>
                      <a:pPr marL="173038" indent="-173038">
                        <a:buFont typeface="Arial" panose="020B0604020202020204" pitchFamily="34" charset="0"/>
                        <a:buChar char="•"/>
                      </a:pPr>
                      <a:r>
                        <a:rPr lang="en-US" sz="2000" b="1" kern="1200" dirty="0" smtClean="0">
                          <a:solidFill>
                            <a:srgbClr val="0070C0"/>
                          </a:solidFill>
                          <a:latin typeface="+mn-lt"/>
                          <a:ea typeface="+mn-ea"/>
                          <a:cs typeface="+mn-cs"/>
                        </a:rPr>
                        <a:t>Variances from comparing planned results to actual results</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Change Requests expand, adjust, or</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reduce Project Scope, Product Scope, or Quality Requirements and Schedule or Cost Baselines</a:t>
                      </a:r>
                    </a:p>
                    <a:p>
                      <a:pPr marL="173038" indent="-173038">
                        <a:buFont typeface="Arial" panose="020B0604020202020204" pitchFamily="34" charset="0"/>
                        <a:buChar char="•"/>
                      </a:pPr>
                      <a:r>
                        <a:rPr lang="en-US" sz="2000" b="1" kern="1200" dirty="0" smtClean="0">
                          <a:solidFill>
                            <a:srgbClr val="0070C0"/>
                          </a:solidFill>
                          <a:latin typeface="+mn-lt"/>
                          <a:ea typeface="+mn-ea"/>
                          <a:cs typeface="+mn-cs"/>
                        </a:rPr>
                        <a:t>Change Requests may</a:t>
                      </a:r>
                      <a:r>
                        <a:rPr lang="en-US" sz="2000" b="1" kern="1200" baseline="0" dirty="0" smtClean="0">
                          <a:solidFill>
                            <a:srgbClr val="0070C0"/>
                          </a:solidFill>
                          <a:latin typeface="+mn-lt"/>
                          <a:ea typeface="+mn-ea"/>
                          <a:cs typeface="+mn-cs"/>
                        </a:rPr>
                        <a:t> </a:t>
                      </a:r>
                      <a:r>
                        <a:rPr lang="en-US" sz="2000" b="1" kern="1200" dirty="0" smtClean="0">
                          <a:solidFill>
                            <a:srgbClr val="0070C0"/>
                          </a:solidFill>
                          <a:latin typeface="+mn-lt"/>
                          <a:ea typeface="+mn-ea"/>
                          <a:cs typeface="+mn-cs"/>
                        </a:rPr>
                        <a:t>necessitate the collection and documentation of new requirements</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Change Requests can impact the project management</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plan, project documents, or product deliverables</a:t>
                      </a:r>
                    </a:p>
                    <a:p>
                      <a:pPr marL="173038" indent="-173038">
                        <a:buFont typeface="Arial" panose="020B0604020202020204" pitchFamily="34" charset="0"/>
                        <a:buChar char="•"/>
                      </a:pPr>
                      <a:r>
                        <a:rPr lang="en-US" sz="2000" b="1" kern="1200" dirty="0" smtClean="0">
                          <a:solidFill>
                            <a:srgbClr val="0070C0"/>
                          </a:solidFill>
                          <a:latin typeface="+mn-lt"/>
                          <a:ea typeface="+mn-ea"/>
                          <a:cs typeface="+mn-cs"/>
                        </a:rPr>
                        <a:t>Changes that meet the project’s change control criteria should go</a:t>
                      </a:r>
                      <a:r>
                        <a:rPr lang="en-US" sz="2000" b="1" kern="1200" baseline="0" dirty="0" smtClean="0">
                          <a:solidFill>
                            <a:srgbClr val="0070C0"/>
                          </a:solidFill>
                          <a:latin typeface="+mn-lt"/>
                          <a:ea typeface="+mn-ea"/>
                          <a:cs typeface="+mn-cs"/>
                        </a:rPr>
                        <a:t> </a:t>
                      </a:r>
                      <a:r>
                        <a:rPr lang="en-US" sz="2000" b="1" kern="1200" dirty="0" smtClean="0">
                          <a:solidFill>
                            <a:srgbClr val="0070C0"/>
                          </a:solidFill>
                          <a:latin typeface="+mn-lt"/>
                          <a:ea typeface="+mn-ea"/>
                          <a:cs typeface="+mn-cs"/>
                        </a:rPr>
                        <a:t>through the integrated change control process established for the project</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Changes may include:</a:t>
                      </a:r>
                    </a:p>
                    <a:p>
                      <a:pPr marL="342900" indent="-165100">
                        <a:buFontTx/>
                        <a:buChar char="-"/>
                      </a:pPr>
                      <a:r>
                        <a:rPr lang="en-US" sz="2000" b="1" u="sng" kern="1200" dirty="0" smtClean="0">
                          <a:solidFill>
                            <a:schemeClr val="tx1"/>
                          </a:solidFill>
                          <a:latin typeface="+mn-lt"/>
                          <a:ea typeface="+mn-ea"/>
                          <a:cs typeface="+mn-cs"/>
                        </a:rPr>
                        <a:t>Corrective action</a:t>
                      </a:r>
                      <a:r>
                        <a:rPr lang="en-US" sz="2000" b="1" kern="1200" dirty="0" smtClean="0">
                          <a:solidFill>
                            <a:schemeClr val="tx1"/>
                          </a:solidFill>
                          <a:latin typeface="+mn-lt"/>
                          <a:ea typeface="+mn-ea"/>
                          <a:cs typeface="+mn-cs"/>
                        </a:rPr>
                        <a:t>—An intentional activity that realigns the performance of the project work with the</a:t>
                      </a:r>
                      <a:r>
                        <a:rPr lang="en-US" sz="2000" b="1" kern="1200" baseline="0" dirty="0" smtClean="0">
                          <a:solidFill>
                            <a:schemeClr val="tx1"/>
                          </a:solidFill>
                          <a:latin typeface="+mn-lt"/>
                          <a:ea typeface="+mn-ea"/>
                          <a:cs typeface="+mn-cs"/>
                        </a:rPr>
                        <a:t> </a:t>
                      </a:r>
                      <a:r>
                        <a:rPr lang="en-US" sz="2000" b="1" kern="1200" baseline="0" dirty="0" err="1" smtClean="0">
                          <a:solidFill>
                            <a:schemeClr val="tx1"/>
                          </a:solidFill>
                          <a:latin typeface="+mn-lt"/>
                          <a:ea typeface="+mn-ea"/>
                          <a:cs typeface="+mn-cs"/>
                        </a:rPr>
                        <a:t>Proj</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Management Plan</a:t>
                      </a:r>
                    </a:p>
                    <a:p>
                      <a:pPr marL="342900" indent="-165100">
                        <a:buFontTx/>
                        <a:buChar char="-"/>
                      </a:pPr>
                      <a:r>
                        <a:rPr lang="en-US" sz="2000" b="1" u="sng" kern="1200" dirty="0" smtClean="0">
                          <a:solidFill>
                            <a:schemeClr val="tx1"/>
                          </a:solidFill>
                          <a:latin typeface="+mn-lt"/>
                          <a:ea typeface="+mn-ea"/>
                          <a:cs typeface="+mn-cs"/>
                        </a:rPr>
                        <a:t>Preventive action</a:t>
                      </a:r>
                      <a:r>
                        <a:rPr lang="en-US" sz="2000" b="1" kern="1200" dirty="0" smtClean="0">
                          <a:solidFill>
                            <a:schemeClr val="tx1"/>
                          </a:solidFill>
                          <a:latin typeface="+mn-lt"/>
                          <a:ea typeface="+mn-ea"/>
                          <a:cs typeface="+mn-cs"/>
                        </a:rPr>
                        <a:t>—An intentional activity that ensures the future performance of the project work is</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aligned with the Project Management Plan</a:t>
                      </a:r>
                    </a:p>
                    <a:p>
                      <a:pPr marL="342900" indent="-165100">
                        <a:buFontTx/>
                        <a:buChar char="-"/>
                      </a:pPr>
                      <a:r>
                        <a:rPr lang="en-US" sz="2000" b="1" u="sng" kern="1200" dirty="0" smtClean="0">
                          <a:solidFill>
                            <a:schemeClr val="tx1"/>
                          </a:solidFill>
                          <a:latin typeface="+mn-lt"/>
                          <a:ea typeface="+mn-ea"/>
                          <a:cs typeface="+mn-cs"/>
                        </a:rPr>
                        <a:t>Defect Repair</a:t>
                      </a:r>
                      <a:r>
                        <a:rPr lang="en-US" sz="2000" b="1" kern="1200" dirty="0" smtClean="0">
                          <a:solidFill>
                            <a:schemeClr val="tx1"/>
                          </a:solidFill>
                          <a:latin typeface="+mn-lt"/>
                          <a:ea typeface="+mn-ea"/>
                          <a:cs typeface="+mn-cs"/>
                        </a:rPr>
                        <a:t>—an intentional activity to modify a nonconforming product or product component</a:t>
                      </a:r>
                    </a:p>
                  </a:txBody>
                  <a:tcPr marT="91440" marB="91440"/>
                </a:tc>
              </a:tr>
            </a:tbl>
          </a:graphicData>
        </a:graphic>
      </p:graphicFrame>
      <p:sp>
        <p:nvSpPr>
          <p:cNvPr id="5" name="Footer Placeholder 3"/>
          <p:cNvSpPr>
            <a:spLocks noGrp="1"/>
          </p:cNvSpPr>
          <p:nvPr>
            <p:ph type="ftr" sz="quarter" idx="11"/>
          </p:nvPr>
        </p:nvSpPr>
        <p:spPr>
          <a:xfrm>
            <a:off x="22860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15550424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Monitor &amp; Control Project Work </a:t>
            </a:r>
            <a:r>
              <a:rPr lang="en-US" sz="3200" b="1" dirty="0">
                <a:solidFill>
                  <a:srgbClr val="FF0000"/>
                </a:solidFill>
                <a:effectLst>
                  <a:outerShdw blurRad="38100" dist="38100" dir="2700000" algn="tl">
                    <a:srgbClr val="000000">
                      <a:alpha val="43137"/>
                    </a:srgbClr>
                  </a:outerShdw>
                </a:effectLst>
              </a:rPr>
              <a:t>Outputs … </a:t>
            </a:r>
            <a:r>
              <a:rPr lang="en-US" sz="3200" b="1" dirty="0" smtClean="0">
                <a:solidFill>
                  <a:srgbClr val="FF0000"/>
                </a:solidFill>
                <a:effectLst>
                  <a:outerShdw blurRad="38100" dist="38100" dir="2700000" algn="tl">
                    <a:srgbClr val="000000">
                      <a:alpha val="43137"/>
                    </a:srgbClr>
                  </a:outerShdw>
                </a:effectLst>
              </a:rPr>
              <a:t>2/3</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11</a:t>
            </a:fld>
            <a:endParaRPr lang="en-US" b="1" dirty="0">
              <a:solidFill>
                <a:prstClr val="black"/>
              </a:solidFill>
            </a:endParaRPr>
          </a:p>
        </p:txBody>
      </p:sp>
      <p:graphicFrame>
        <p:nvGraphicFramePr>
          <p:cNvPr id="13" name="Table 12"/>
          <p:cNvGraphicFramePr>
            <a:graphicFrameLocks noGrp="1"/>
          </p:cNvGraphicFramePr>
          <p:nvPr>
            <p:extLst/>
          </p:nvPr>
        </p:nvGraphicFramePr>
        <p:xfrm>
          <a:off x="228600" y="685800"/>
          <a:ext cx="8778240" cy="4450080"/>
        </p:xfrm>
        <a:graphic>
          <a:graphicData uri="http://schemas.openxmlformats.org/drawingml/2006/table">
            <a:tbl>
              <a:tblPr firstRow="1" bandRow="1">
                <a:tableStyleId>{5940675A-B579-460E-94D1-54222C63F5DA}</a:tableStyleId>
              </a:tblPr>
              <a:tblGrid>
                <a:gridCol w="1371600"/>
                <a:gridCol w="7406640"/>
              </a:tblGrid>
              <a:tr h="4389120">
                <a:tc>
                  <a:txBody>
                    <a:bodyPr/>
                    <a:lstStyle/>
                    <a:p>
                      <a:r>
                        <a:rPr lang="en-US" sz="2000" b="1" dirty="0" smtClean="0"/>
                        <a:t>WPR</a:t>
                      </a:r>
                      <a:endParaRPr lang="en-US" sz="2000" b="1" dirty="0"/>
                    </a:p>
                  </a:txBody>
                  <a:tcPr marT="91440" marB="91440"/>
                </a:tc>
                <a:tc>
                  <a:txBody>
                    <a:bodyPr/>
                    <a:lstStyle/>
                    <a:p>
                      <a:pPr marL="173038" indent="-173038">
                        <a:buFont typeface="Arial" panose="020B0604020202020204" pitchFamily="34" charset="0"/>
                        <a:buChar char="•"/>
                      </a:pPr>
                      <a:r>
                        <a:rPr lang="en-US" sz="2000" b="1" kern="1200" dirty="0" smtClean="0">
                          <a:solidFill>
                            <a:schemeClr val="tx1"/>
                          </a:solidFill>
                          <a:latin typeface="+mn-lt"/>
                          <a:ea typeface="+mn-ea"/>
                          <a:cs typeface="+mn-cs"/>
                        </a:rPr>
                        <a:t>WPR are the physical or electronic representation of WPI compiled in project documents, intended to generate decisions, actions, or awareness</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Project information may be communicated verbally from person to person. However, in order to record, store, and sometimes distribute WPI, a physical or electronic representation in the form of project documents is required</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WPR are a subset of project documents, which are intended to create awareness and generate decisions or actions</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Specific work performance metrics may be defined at the start of the project and included in</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the normal WPR provided to key stakeholders</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Examples: status reports, memos, justifications, information notes, recommendations, and updates</a:t>
                      </a:r>
                      <a:endParaRPr lang="en-US" sz="2000" b="1" kern="1200" baseline="0" dirty="0" smtClean="0">
                        <a:solidFill>
                          <a:schemeClr val="tx1"/>
                        </a:solidFill>
                        <a:latin typeface="+mn-lt"/>
                        <a:ea typeface="+mn-ea"/>
                        <a:cs typeface="+mn-cs"/>
                      </a:endParaRPr>
                    </a:p>
                  </a:txBody>
                  <a:tcPr marT="91440" marB="91440"/>
                </a:tc>
              </a:tr>
            </a:tbl>
          </a:graphicData>
        </a:graphic>
      </p:graphicFrame>
      <p:graphicFrame>
        <p:nvGraphicFramePr>
          <p:cNvPr id="70" name="Table 69"/>
          <p:cNvGraphicFramePr>
            <a:graphicFrameLocks noGrp="1"/>
          </p:cNvGraphicFramePr>
          <p:nvPr>
            <p:extLst/>
          </p:nvPr>
        </p:nvGraphicFramePr>
        <p:xfrm>
          <a:off x="228600" y="5138057"/>
          <a:ext cx="8778240" cy="792480"/>
        </p:xfrm>
        <a:graphic>
          <a:graphicData uri="http://schemas.openxmlformats.org/drawingml/2006/table">
            <a:tbl>
              <a:tblPr firstRow="1" bandRow="1">
                <a:tableStyleId>{5940675A-B579-460E-94D1-54222C63F5DA}</a:tableStyleId>
              </a:tblPr>
              <a:tblGrid>
                <a:gridCol w="1371600"/>
                <a:gridCol w="7406640"/>
              </a:tblGrid>
              <a:tr h="729343">
                <a:tc>
                  <a:txBody>
                    <a:bodyPr/>
                    <a:lstStyle/>
                    <a:p>
                      <a:r>
                        <a:rPr lang="en-US" sz="2000" b="1" dirty="0" smtClean="0"/>
                        <a:t>PMP/PD Updates</a:t>
                      </a:r>
                      <a:endParaRPr lang="en-US" sz="2000" b="1" dirty="0"/>
                    </a:p>
                  </a:txBody>
                  <a:tcPr marT="91440" marB="91440"/>
                </a:tc>
                <a:tc>
                  <a:txBody>
                    <a:bodyPr/>
                    <a:lstStyle/>
                    <a:p>
                      <a:pPr marL="228600" indent="-228600">
                        <a:spcAft>
                          <a:spcPts val="600"/>
                        </a:spcAft>
                        <a:buFont typeface="Arial" panose="020B0604020202020204" pitchFamily="34" charset="0"/>
                        <a:buChar char="•"/>
                      </a:pPr>
                      <a:endParaRPr lang="en-US" sz="2000" b="1" kern="1200" dirty="0" smtClean="0">
                        <a:solidFill>
                          <a:schemeClr val="tx1"/>
                        </a:solidFill>
                        <a:latin typeface="+mn-lt"/>
                        <a:ea typeface="+mn-ea"/>
                        <a:cs typeface="+mn-cs"/>
                      </a:endParaRPr>
                    </a:p>
                  </a:txBody>
                  <a:tcPr marT="91440" marB="91440"/>
                </a:tc>
              </a:tr>
            </a:tbl>
          </a:graphicData>
        </a:graphic>
      </p:graphicFrame>
      <p:sp>
        <p:nvSpPr>
          <p:cNvPr id="6"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33842146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70"/>
                                        </p:tgtEl>
                                        <p:attrNameLst>
                                          <p:attrName>style.visibility</p:attrName>
                                        </p:attrNameLst>
                                      </p:cBhvr>
                                      <p:to>
                                        <p:strVal val="visible"/>
                                      </p:to>
                                    </p:set>
                                    <p:animEffect transition="in" filter="fade">
                                      <p:cBhvr>
                                        <p:cTn id="10"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fontScale="90000"/>
          </a:bodyPr>
          <a:lstStyle/>
          <a:p>
            <a:pPr algn="l"/>
            <a:r>
              <a:rPr lang="en-US" sz="3200" b="1" dirty="0">
                <a:solidFill>
                  <a:srgbClr val="FF0000"/>
                </a:solidFill>
                <a:effectLst>
                  <a:outerShdw blurRad="38100" dist="38100" dir="2700000" algn="tl">
                    <a:srgbClr val="000000">
                      <a:alpha val="43137"/>
                    </a:srgbClr>
                  </a:outerShdw>
                </a:effectLst>
              </a:rPr>
              <a:t>Monitor &amp; Control Proj Work – Tools &amp; Techniques … </a:t>
            </a:r>
            <a:r>
              <a:rPr lang="en-US" sz="3200" b="1" dirty="0" smtClean="0">
                <a:solidFill>
                  <a:srgbClr val="FF0000"/>
                </a:solidFill>
                <a:effectLst>
                  <a:outerShdw blurRad="38100" dist="38100" dir="2700000" algn="tl">
                    <a:srgbClr val="000000">
                      <a:alpha val="43137"/>
                    </a:srgbClr>
                  </a:outerShdw>
                </a:effectLst>
              </a:rPr>
              <a:t>1/2</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12</a:t>
            </a:fld>
            <a:endParaRPr lang="en-US" b="1" dirty="0">
              <a:solidFill>
                <a:prstClr val="black"/>
              </a:solidFill>
            </a:endParaRPr>
          </a:p>
        </p:txBody>
      </p:sp>
      <p:graphicFrame>
        <p:nvGraphicFramePr>
          <p:cNvPr id="19" name="Table 18"/>
          <p:cNvGraphicFramePr>
            <a:graphicFrameLocks noGrp="1"/>
          </p:cNvGraphicFramePr>
          <p:nvPr>
            <p:extLst/>
          </p:nvPr>
        </p:nvGraphicFramePr>
        <p:xfrm>
          <a:off x="76200" y="624016"/>
          <a:ext cx="8991600" cy="4389120"/>
        </p:xfrm>
        <a:graphic>
          <a:graphicData uri="http://schemas.openxmlformats.org/drawingml/2006/table">
            <a:tbl>
              <a:tblPr firstRow="1" bandRow="1">
                <a:tableStyleId>{5940675A-B579-460E-94D1-54222C63F5DA}</a:tableStyleId>
              </a:tblPr>
              <a:tblGrid>
                <a:gridCol w="1971842"/>
                <a:gridCol w="7019758"/>
              </a:tblGrid>
              <a:tr h="458641">
                <a:tc>
                  <a:txBody>
                    <a:bodyPr/>
                    <a:lstStyle/>
                    <a:p>
                      <a:r>
                        <a:rPr lang="en-US" sz="2000" b="1" dirty="0" smtClean="0"/>
                        <a:t>Tools &amp; Techs</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r h="1318593">
                <a:tc>
                  <a:txBody>
                    <a:bodyPr/>
                    <a:lstStyle/>
                    <a:p>
                      <a:r>
                        <a:rPr lang="en-US" sz="2000" b="1" dirty="0" smtClean="0"/>
                        <a:t>Expert</a:t>
                      </a:r>
                      <a:r>
                        <a:rPr lang="en-US" sz="2000" b="1" baseline="0" dirty="0" smtClean="0"/>
                        <a:t> Judgement</a:t>
                      </a:r>
                      <a:endParaRPr lang="en-US" sz="2000" b="1" dirty="0"/>
                    </a:p>
                  </a:txBody>
                  <a:tcPr marT="91440" marB="91440"/>
                </a:tc>
                <a:tc>
                  <a:txBody>
                    <a:bodyPr/>
                    <a:lstStyle/>
                    <a:p>
                      <a:pPr marL="0" indent="0">
                        <a:buFont typeface="Arial" panose="020B0604020202020204" pitchFamily="34" charset="0"/>
                        <a:buNone/>
                      </a:pPr>
                      <a:r>
                        <a:rPr lang="en-US" sz="2000" b="1" kern="1200" baseline="0" dirty="0" smtClean="0">
                          <a:solidFill>
                            <a:schemeClr val="tx1"/>
                          </a:solidFill>
                          <a:latin typeface="+mn-lt"/>
                          <a:ea typeface="+mn-ea"/>
                          <a:cs typeface="+mn-cs"/>
                        </a:rPr>
                        <a:t>To interpret the information provided by the monitor and control processes, or to resolve any situation emerging from the M&amp;C process, expert judgement from professionals in the industry may </a:t>
                      </a:r>
                      <a:r>
                        <a:rPr lang="en-US" sz="2000" b="1" kern="1200" baseline="0" smtClean="0">
                          <a:solidFill>
                            <a:schemeClr val="tx1"/>
                          </a:solidFill>
                          <a:latin typeface="+mn-lt"/>
                          <a:ea typeface="+mn-ea"/>
                          <a:cs typeface="+mn-cs"/>
                        </a:rPr>
                        <a:t>be sought</a:t>
                      </a:r>
                      <a:endParaRPr lang="en-US" sz="2000" b="1" kern="1200" baseline="0" dirty="0" smtClean="0">
                        <a:solidFill>
                          <a:schemeClr val="tx1"/>
                        </a:solidFill>
                        <a:latin typeface="+mn-lt"/>
                        <a:ea typeface="+mn-ea"/>
                        <a:cs typeface="+mn-cs"/>
                      </a:endParaRPr>
                    </a:p>
                  </a:txBody>
                  <a:tcPr marT="91440" marB="91440"/>
                </a:tc>
              </a:tr>
              <a:tr h="1318593">
                <a:tc>
                  <a:txBody>
                    <a:bodyPr/>
                    <a:lstStyle/>
                    <a:p>
                      <a:r>
                        <a:rPr lang="en-US" sz="1800" b="1" i="0" u="none" strike="noStrike" kern="1200" baseline="0" dirty="0" smtClean="0">
                          <a:solidFill>
                            <a:schemeClr val="tx1"/>
                          </a:solidFill>
                          <a:latin typeface="+mn-lt"/>
                          <a:ea typeface="+mn-ea"/>
                          <a:cs typeface="+mn-cs"/>
                        </a:rPr>
                        <a:t>Project Management Information System</a:t>
                      </a:r>
                      <a:endParaRPr lang="en-US" sz="2000" b="1" dirty="0"/>
                    </a:p>
                  </a:txBody>
                  <a:tcPr marT="91440" marB="91440"/>
                </a:tc>
                <a:tc>
                  <a:txBody>
                    <a:bodyPr/>
                    <a:lstStyle/>
                    <a:p>
                      <a:pPr marL="0" indent="0">
                        <a:buFont typeface="Arial" panose="020B0604020202020204" pitchFamily="34" charset="0"/>
                        <a:buNone/>
                      </a:pPr>
                      <a:r>
                        <a:rPr lang="en-US" sz="2000" b="1" kern="1200" dirty="0" smtClean="0">
                          <a:solidFill>
                            <a:schemeClr val="tx1"/>
                          </a:solidFill>
                          <a:latin typeface="+mn-lt"/>
                          <a:ea typeface="+mn-ea"/>
                          <a:cs typeface="+mn-cs"/>
                        </a:rPr>
                        <a:t>Provides access to automated tools, such as scheduling, cost, and resourcing tools, performance indicators, databases, project records, and financials used during the Monitor and Control Project Work process.</a:t>
                      </a:r>
                      <a:endParaRPr lang="en-US" sz="2000" b="1" kern="1200" baseline="0" dirty="0" smtClean="0">
                        <a:solidFill>
                          <a:schemeClr val="tx1"/>
                        </a:solidFill>
                        <a:latin typeface="+mn-lt"/>
                        <a:ea typeface="+mn-ea"/>
                        <a:cs typeface="+mn-cs"/>
                      </a:endParaRPr>
                    </a:p>
                  </a:txBody>
                  <a:tcPr marT="91440" marB="91440"/>
                </a:tc>
              </a:tr>
              <a:tr h="1097280">
                <a:tc>
                  <a:txBody>
                    <a:bodyPr/>
                    <a:lstStyle/>
                    <a:p>
                      <a:r>
                        <a:rPr lang="en-US" sz="2000" b="1" dirty="0" smtClean="0"/>
                        <a:t>Meetings</a:t>
                      </a:r>
                      <a:endParaRPr lang="en-US" sz="2000" b="1" dirty="0"/>
                    </a:p>
                  </a:txBody>
                  <a:tcPr marT="91440" marB="91440"/>
                </a:tc>
                <a:tc>
                  <a:txBody>
                    <a:bodyPr/>
                    <a:lstStyle/>
                    <a:p>
                      <a:pPr marL="168275" indent="-168275">
                        <a:buFont typeface="Arial" panose="020B0604020202020204" pitchFamily="34" charset="0"/>
                        <a:buChar char="•"/>
                      </a:pPr>
                      <a:r>
                        <a:rPr lang="en-US" sz="2000" b="1" kern="1200" baseline="0" dirty="0" smtClean="0">
                          <a:solidFill>
                            <a:schemeClr val="tx1"/>
                          </a:solidFill>
                          <a:latin typeface="+mn-lt"/>
                          <a:ea typeface="+mn-ea"/>
                          <a:cs typeface="+mn-cs"/>
                        </a:rPr>
                        <a:t>May include project team members, stakeholders, and others involved in or affected by the project</a:t>
                      </a:r>
                    </a:p>
                    <a:p>
                      <a:pPr marL="168275" indent="-168275">
                        <a:buFont typeface="Arial" panose="020B0604020202020204" pitchFamily="34" charset="0"/>
                        <a:buChar char="•"/>
                      </a:pPr>
                      <a:r>
                        <a:rPr lang="en-US" sz="2000" b="1" kern="1200" baseline="0" dirty="0" smtClean="0">
                          <a:solidFill>
                            <a:schemeClr val="tx1"/>
                          </a:solidFill>
                          <a:latin typeface="+mn-lt"/>
                          <a:ea typeface="+mn-ea"/>
                          <a:cs typeface="+mn-cs"/>
                        </a:rPr>
                        <a:t>Types: User groups, Review Meetings, Focal Groups </a:t>
                      </a:r>
                      <a:r>
                        <a:rPr lang="en-US" sz="2000" b="1" kern="1200" baseline="0" dirty="0" err="1" smtClean="0">
                          <a:solidFill>
                            <a:schemeClr val="tx1"/>
                          </a:solidFill>
                          <a:latin typeface="+mn-lt"/>
                          <a:ea typeface="+mn-ea"/>
                          <a:cs typeface="+mn-cs"/>
                        </a:rPr>
                        <a:t>etc</a:t>
                      </a:r>
                      <a:endParaRPr lang="en-US" sz="2000" b="1" kern="1200" baseline="0" dirty="0" smtClean="0">
                        <a:solidFill>
                          <a:schemeClr val="tx1"/>
                        </a:solidFill>
                        <a:latin typeface="+mn-lt"/>
                        <a:ea typeface="+mn-ea"/>
                        <a:cs typeface="+mn-cs"/>
                      </a:endParaRPr>
                    </a:p>
                  </a:txBody>
                  <a:tcPr marT="91440" marB="91440"/>
                </a:tc>
              </a:tr>
            </a:tbl>
          </a:graphicData>
        </a:graphic>
      </p:graphicFrame>
      <p:sp>
        <p:nvSpPr>
          <p:cNvPr id="5"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6483214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fontScale="90000"/>
          </a:bodyPr>
          <a:lstStyle/>
          <a:p>
            <a:pPr algn="l"/>
            <a:r>
              <a:rPr lang="en-US" sz="3200" b="1" dirty="0">
                <a:solidFill>
                  <a:srgbClr val="FF0000"/>
                </a:solidFill>
                <a:effectLst>
                  <a:outerShdw blurRad="38100" dist="38100" dir="2700000" algn="tl">
                    <a:srgbClr val="000000">
                      <a:alpha val="43137"/>
                    </a:srgbClr>
                  </a:outerShdw>
                </a:effectLst>
              </a:rPr>
              <a:t>Monitor &amp; Control </a:t>
            </a:r>
            <a:r>
              <a:rPr lang="en-US" sz="3200" b="1" dirty="0" smtClean="0">
                <a:solidFill>
                  <a:srgbClr val="FF0000"/>
                </a:solidFill>
                <a:effectLst>
                  <a:outerShdw blurRad="38100" dist="38100" dir="2700000" algn="tl">
                    <a:srgbClr val="000000">
                      <a:alpha val="43137"/>
                    </a:srgbClr>
                  </a:outerShdw>
                </a:effectLst>
              </a:rPr>
              <a:t>Proj </a:t>
            </a:r>
            <a:r>
              <a:rPr lang="en-US" sz="3200" b="1" dirty="0">
                <a:solidFill>
                  <a:srgbClr val="FF0000"/>
                </a:solidFill>
                <a:effectLst>
                  <a:outerShdw blurRad="38100" dist="38100" dir="2700000" algn="tl">
                    <a:srgbClr val="000000">
                      <a:alpha val="43137"/>
                    </a:srgbClr>
                  </a:outerShdw>
                </a:effectLst>
              </a:rPr>
              <a:t>Work – Tools &amp; </a:t>
            </a:r>
            <a:r>
              <a:rPr lang="en-US" sz="3200" b="1" dirty="0" smtClean="0">
                <a:solidFill>
                  <a:srgbClr val="FF0000"/>
                </a:solidFill>
                <a:effectLst>
                  <a:outerShdw blurRad="38100" dist="38100" dir="2700000" algn="tl">
                    <a:srgbClr val="000000">
                      <a:alpha val="43137"/>
                    </a:srgbClr>
                  </a:outerShdw>
                </a:effectLst>
              </a:rPr>
              <a:t>Techniques … 2/2</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13</a:t>
            </a:fld>
            <a:endParaRPr lang="en-US" b="1" dirty="0">
              <a:solidFill>
                <a:prstClr val="black"/>
              </a:solidFill>
            </a:endParaRPr>
          </a:p>
        </p:txBody>
      </p:sp>
      <p:graphicFrame>
        <p:nvGraphicFramePr>
          <p:cNvPr id="19" name="Table 18"/>
          <p:cNvGraphicFramePr>
            <a:graphicFrameLocks noGrp="1"/>
          </p:cNvGraphicFramePr>
          <p:nvPr>
            <p:extLst/>
          </p:nvPr>
        </p:nvGraphicFramePr>
        <p:xfrm>
          <a:off x="76200" y="624016"/>
          <a:ext cx="8991600" cy="5242560"/>
        </p:xfrm>
        <a:graphic>
          <a:graphicData uri="http://schemas.openxmlformats.org/drawingml/2006/table">
            <a:tbl>
              <a:tblPr firstRow="1" bandRow="1">
                <a:tableStyleId>{5940675A-B579-460E-94D1-54222C63F5DA}</a:tableStyleId>
              </a:tblPr>
              <a:tblGrid>
                <a:gridCol w="1971842"/>
                <a:gridCol w="7019758"/>
              </a:tblGrid>
              <a:tr h="442323">
                <a:tc>
                  <a:txBody>
                    <a:bodyPr/>
                    <a:lstStyle/>
                    <a:p>
                      <a:r>
                        <a:rPr lang="en-US" sz="2000" b="1" dirty="0" smtClean="0"/>
                        <a:t>Tools &amp; Techs</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r h="1167183">
                <a:tc>
                  <a:txBody>
                    <a:bodyPr/>
                    <a:lstStyle/>
                    <a:p>
                      <a:r>
                        <a:rPr lang="en-US" sz="2000" b="1" dirty="0" smtClean="0"/>
                        <a:t>Analytical Techniques</a:t>
                      </a:r>
                      <a:endParaRPr lang="en-US" sz="2000" b="1" dirty="0"/>
                    </a:p>
                  </a:txBody>
                  <a:tcPr marT="91440" marB="91440"/>
                </a:tc>
                <a:tc>
                  <a:txBody>
                    <a:bodyPr/>
                    <a:lstStyle/>
                    <a:p>
                      <a:pPr marL="0" indent="0">
                        <a:buFont typeface="Arial" panose="020B0604020202020204" pitchFamily="34" charset="0"/>
                        <a:buNone/>
                      </a:pPr>
                      <a:r>
                        <a:rPr lang="en-US" sz="2000" b="1" kern="1200" dirty="0" smtClean="0">
                          <a:solidFill>
                            <a:schemeClr val="tx1"/>
                          </a:solidFill>
                          <a:latin typeface="+mn-lt"/>
                          <a:ea typeface="+mn-ea"/>
                          <a:cs typeface="+mn-cs"/>
                        </a:rPr>
                        <a:t>To forecast potential outcomes based on possible</a:t>
                      </a:r>
                    </a:p>
                    <a:p>
                      <a:pPr marL="0" indent="0">
                        <a:buFont typeface="Arial" panose="020B0604020202020204" pitchFamily="34" charset="0"/>
                        <a:buNone/>
                      </a:pPr>
                      <a:r>
                        <a:rPr lang="en-US" sz="2000" b="1" kern="1200" dirty="0" smtClean="0">
                          <a:solidFill>
                            <a:schemeClr val="tx1"/>
                          </a:solidFill>
                          <a:latin typeface="+mn-lt"/>
                          <a:ea typeface="+mn-ea"/>
                          <a:cs typeface="+mn-cs"/>
                        </a:rPr>
                        <a:t>variations of project or environmental variables and their relationships with other variables:</a:t>
                      </a:r>
                    </a:p>
                    <a:p>
                      <a:pPr marL="228600" indent="-228600">
                        <a:buFont typeface="Arial" panose="020B0604020202020204" pitchFamily="34" charset="0"/>
                        <a:buChar char="•"/>
                      </a:pPr>
                      <a:r>
                        <a:rPr lang="en-US" sz="2000" b="1" kern="1200" dirty="0" smtClean="0">
                          <a:solidFill>
                            <a:schemeClr val="tx1"/>
                          </a:solidFill>
                          <a:latin typeface="+mn-lt"/>
                          <a:ea typeface="+mn-ea"/>
                          <a:cs typeface="+mn-cs"/>
                        </a:rPr>
                        <a:t>Regression analysis</a:t>
                      </a:r>
                    </a:p>
                    <a:p>
                      <a:pPr marL="228600" indent="-228600">
                        <a:buFont typeface="Arial" panose="020B0604020202020204" pitchFamily="34" charset="0"/>
                        <a:buChar char="•"/>
                      </a:pPr>
                      <a:r>
                        <a:rPr lang="en-US" sz="2000" b="1" kern="1200" dirty="0" smtClean="0">
                          <a:solidFill>
                            <a:schemeClr val="tx1"/>
                          </a:solidFill>
                          <a:latin typeface="+mn-lt"/>
                          <a:ea typeface="+mn-ea"/>
                          <a:cs typeface="+mn-cs"/>
                        </a:rPr>
                        <a:t>Grouping methods</a:t>
                      </a:r>
                    </a:p>
                    <a:p>
                      <a:pPr marL="228600" indent="-228600">
                        <a:buFont typeface="Arial" panose="020B0604020202020204" pitchFamily="34" charset="0"/>
                        <a:buChar char="•"/>
                      </a:pPr>
                      <a:r>
                        <a:rPr lang="en-US" sz="2000" b="1" kern="1200" dirty="0" smtClean="0">
                          <a:solidFill>
                            <a:schemeClr val="tx1"/>
                          </a:solidFill>
                          <a:latin typeface="+mn-lt"/>
                          <a:ea typeface="+mn-ea"/>
                          <a:cs typeface="+mn-cs"/>
                        </a:rPr>
                        <a:t>Causal analysis</a:t>
                      </a:r>
                    </a:p>
                    <a:p>
                      <a:pPr marL="228600" indent="-228600">
                        <a:buFont typeface="Arial" panose="020B0604020202020204" pitchFamily="34" charset="0"/>
                        <a:buChar char="•"/>
                      </a:pPr>
                      <a:r>
                        <a:rPr lang="en-US" sz="2000" b="1" kern="1200" baseline="0" dirty="0" smtClean="0">
                          <a:solidFill>
                            <a:schemeClr val="tx1"/>
                          </a:solidFill>
                          <a:latin typeface="+mn-lt"/>
                          <a:ea typeface="+mn-ea"/>
                          <a:cs typeface="+mn-cs"/>
                        </a:rPr>
                        <a:t>Root cause analysis</a:t>
                      </a:r>
                    </a:p>
                    <a:p>
                      <a:pPr marL="228600" indent="-228600">
                        <a:buFont typeface="Arial" panose="020B0604020202020204" pitchFamily="34" charset="0"/>
                        <a:buChar char="•"/>
                      </a:pPr>
                      <a:r>
                        <a:rPr lang="en-US" sz="2000" b="1" kern="1200" baseline="0" dirty="0" smtClean="0">
                          <a:solidFill>
                            <a:schemeClr val="tx1"/>
                          </a:solidFill>
                          <a:latin typeface="+mn-lt"/>
                          <a:ea typeface="+mn-ea"/>
                          <a:cs typeface="+mn-cs"/>
                        </a:rPr>
                        <a:t>Forecasting methods (e.g., time series, scenario building, simulation, etc.)</a:t>
                      </a:r>
                    </a:p>
                    <a:p>
                      <a:pPr marL="228600" indent="-228600">
                        <a:buFont typeface="Arial" panose="020B0604020202020204" pitchFamily="34" charset="0"/>
                        <a:buChar char="•"/>
                      </a:pPr>
                      <a:r>
                        <a:rPr lang="en-US" sz="2000" b="1" kern="1200" baseline="0" dirty="0" smtClean="0">
                          <a:solidFill>
                            <a:schemeClr val="tx1"/>
                          </a:solidFill>
                          <a:latin typeface="+mn-lt"/>
                          <a:ea typeface="+mn-ea"/>
                          <a:cs typeface="+mn-cs"/>
                        </a:rPr>
                        <a:t>Failure mode and effect analysis (FMEA)</a:t>
                      </a:r>
                    </a:p>
                    <a:p>
                      <a:pPr marL="228600" indent="-228600">
                        <a:buFont typeface="Arial" panose="020B0604020202020204" pitchFamily="34" charset="0"/>
                        <a:buChar char="•"/>
                      </a:pPr>
                      <a:r>
                        <a:rPr lang="en-US" sz="2000" b="1" kern="1200" baseline="0" dirty="0" smtClean="0">
                          <a:solidFill>
                            <a:schemeClr val="tx1"/>
                          </a:solidFill>
                          <a:latin typeface="+mn-lt"/>
                          <a:ea typeface="+mn-ea"/>
                          <a:cs typeface="+mn-cs"/>
                        </a:rPr>
                        <a:t>Fault tree analysis (FTA)</a:t>
                      </a:r>
                    </a:p>
                    <a:p>
                      <a:pPr marL="228600" indent="-228600">
                        <a:buFont typeface="Arial" panose="020B0604020202020204" pitchFamily="34" charset="0"/>
                        <a:buChar char="•"/>
                      </a:pPr>
                      <a:r>
                        <a:rPr lang="en-US" sz="2000" b="1" kern="1200" baseline="0" dirty="0" smtClean="0">
                          <a:solidFill>
                            <a:schemeClr val="tx1"/>
                          </a:solidFill>
                          <a:latin typeface="+mn-lt"/>
                          <a:ea typeface="+mn-ea"/>
                          <a:cs typeface="+mn-cs"/>
                        </a:rPr>
                        <a:t>Reserve analysis</a:t>
                      </a:r>
                    </a:p>
                    <a:p>
                      <a:pPr marL="228600" indent="-228600">
                        <a:buFont typeface="Arial" panose="020B0604020202020204" pitchFamily="34" charset="0"/>
                        <a:buChar char="•"/>
                      </a:pPr>
                      <a:r>
                        <a:rPr lang="en-US" sz="2000" b="1" kern="1200" baseline="0" dirty="0" smtClean="0">
                          <a:solidFill>
                            <a:schemeClr val="tx1"/>
                          </a:solidFill>
                          <a:latin typeface="+mn-lt"/>
                          <a:ea typeface="+mn-ea"/>
                          <a:cs typeface="+mn-cs"/>
                        </a:rPr>
                        <a:t>Trend analysis</a:t>
                      </a:r>
                    </a:p>
                    <a:p>
                      <a:pPr marL="228600" indent="-228600">
                        <a:buFont typeface="Arial" panose="020B0604020202020204" pitchFamily="34" charset="0"/>
                        <a:buChar char="•"/>
                      </a:pPr>
                      <a:r>
                        <a:rPr lang="en-US" sz="2000" b="1" kern="1200" baseline="0" dirty="0" smtClean="0">
                          <a:solidFill>
                            <a:schemeClr val="tx1"/>
                          </a:solidFill>
                          <a:latin typeface="+mn-lt"/>
                          <a:ea typeface="+mn-ea"/>
                          <a:cs typeface="+mn-cs"/>
                        </a:rPr>
                        <a:t>Earned value management (EVM)</a:t>
                      </a:r>
                    </a:p>
                    <a:p>
                      <a:pPr marL="228600" indent="-228600">
                        <a:buFont typeface="Arial" panose="020B0604020202020204" pitchFamily="34" charset="0"/>
                        <a:buChar char="•"/>
                      </a:pPr>
                      <a:r>
                        <a:rPr lang="en-US" sz="2000" b="1" kern="1200" baseline="0" dirty="0" smtClean="0">
                          <a:solidFill>
                            <a:schemeClr val="tx1"/>
                          </a:solidFill>
                          <a:latin typeface="+mn-lt"/>
                          <a:ea typeface="+mn-ea"/>
                          <a:cs typeface="+mn-cs"/>
                        </a:rPr>
                        <a:t>Variance analysis</a:t>
                      </a:r>
                    </a:p>
                  </a:txBody>
                  <a:tcPr marT="91440" marB="91440"/>
                </a:tc>
              </a:tr>
            </a:tbl>
          </a:graphicData>
        </a:graphic>
      </p:graphicFrame>
      <p:sp>
        <p:nvSpPr>
          <p:cNvPr id="5"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4468966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0"/>
            <a:ext cx="9089201" cy="762000"/>
          </a:xfrm>
        </p:spPr>
        <p:txBody>
          <a:bodyPr>
            <a:normAutofit/>
          </a:bodyPr>
          <a:lstStyle/>
          <a:p>
            <a:pPr algn="l"/>
            <a:r>
              <a:rPr lang="en-US" sz="3200" b="1" dirty="0" smtClean="0">
                <a:solidFill>
                  <a:srgbClr val="FF0000"/>
                </a:solidFill>
                <a:effectLst>
                  <a:outerShdw blurRad="38100" dist="38100" dir="2700000" algn="tl">
                    <a:srgbClr val="000000">
                      <a:alpha val="43137"/>
                    </a:srgbClr>
                  </a:outerShdw>
                </a:effectLst>
              </a:rPr>
              <a:t> M&amp;C PW – Tools &amp; Techniques - Grouping</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14</a:t>
            </a:fld>
            <a:endParaRPr lang="en-US" b="1" dirty="0">
              <a:solidFill>
                <a:prstClr val="black"/>
              </a:solidFill>
            </a:endParaRPr>
          </a:p>
        </p:txBody>
      </p:sp>
      <p:sp>
        <p:nvSpPr>
          <p:cNvPr id="6" name="Rectangle 5"/>
          <p:cNvSpPr>
            <a:spLocks/>
          </p:cNvSpPr>
          <p:nvPr/>
        </p:nvSpPr>
        <p:spPr>
          <a:xfrm>
            <a:off x="501978" y="1026699"/>
            <a:ext cx="5303520" cy="194510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28600" indent="-228600">
              <a:buFont typeface="Arial" panose="020B0604020202020204" pitchFamily="34" charset="0"/>
              <a:buChar char="•"/>
            </a:pPr>
            <a:r>
              <a:rPr lang="en-US" sz="2400" b="1" dirty="0" smtClean="0">
                <a:solidFill>
                  <a:prstClr val="black"/>
                </a:solidFill>
              </a:rPr>
              <a:t>Grouping </a:t>
            </a:r>
            <a:r>
              <a:rPr lang="en-US" sz="2400" b="1" dirty="0">
                <a:solidFill>
                  <a:prstClr val="black"/>
                </a:solidFill>
              </a:rPr>
              <a:t>methods</a:t>
            </a:r>
          </a:p>
          <a:p>
            <a:pPr marL="228600" indent="-228600">
              <a:buFont typeface="Arial" panose="020B0604020202020204" pitchFamily="34" charset="0"/>
              <a:buChar char="•"/>
            </a:pPr>
            <a:r>
              <a:rPr lang="en-US" sz="2400" b="1" dirty="0">
                <a:solidFill>
                  <a:prstClr val="black"/>
                </a:solidFill>
              </a:rPr>
              <a:t>Causal analysis</a:t>
            </a:r>
          </a:p>
          <a:p>
            <a:pPr marL="228600" indent="-228600">
              <a:buFont typeface="Arial" panose="020B0604020202020204" pitchFamily="34" charset="0"/>
              <a:buChar char="•"/>
            </a:pPr>
            <a:r>
              <a:rPr lang="en-US" sz="2400" b="1" dirty="0">
                <a:solidFill>
                  <a:prstClr val="black"/>
                </a:solidFill>
              </a:rPr>
              <a:t>Root cause analysis</a:t>
            </a:r>
          </a:p>
          <a:p>
            <a:pPr marL="228600" indent="-228600">
              <a:buFont typeface="Arial" panose="020B0604020202020204" pitchFamily="34" charset="0"/>
              <a:buChar char="•"/>
            </a:pPr>
            <a:r>
              <a:rPr lang="en-US" sz="2400" b="1" dirty="0" smtClean="0">
                <a:solidFill>
                  <a:prstClr val="black"/>
                </a:solidFill>
              </a:rPr>
              <a:t>Failure Mode &amp; Effect Analysis (</a:t>
            </a:r>
            <a:r>
              <a:rPr lang="en-US" sz="2400" b="1" dirty="0">
                <a:solidFill>
                  <a:prstClr val="black"/>
                </a:solidFill>
              </a:rPr>
              <a:t>FMEA)</a:t>
            </a:r>
          </a:p>
          <a:p>
            <a:pPr marL="228600" indent="-228600">
              <a:buFont typeface="Arial" panose="020B0604020202020204" pitchFamily="34" charset="0"/>
              <a:buChar char="•"/>
            </a:pPr>
            <a:r>
              <a:rPr lang="en-US" sz="2400" b="1" dirty="0">
                <a:solidFill>
                  <a:prstClr val="black"/>
                </a:solidFill>
              </a:rPr>
              <a:t>Fault </a:t>
            </a:r>
            <a:r>
              <a:rPr lang="en-US" sz="2400" b="1" dirty="0" smtClean="0">
                <a:solidFill>
                  <a:prstClr val="black"/>
                </a:solidFill>
              </a:rPr>
              <a:t>Tree Analysis (</a:t>
            </a:r>
            <a:r>
              <a:rPr lang="en-US" sz="2400" b="1" dirty="0">
                <a:solidFill>
                  <a:prstClr val="black"/>
                </a:solidFill>
              </a:rPr>
              <a:t>FTA</a:t>
            </a:r>
            <a:r>
              <a:rPr lang="en-US" sz="2400" b="1" dirty="0" smtClean="0">
                <a:solidFill>
                  <a:prstClr val="black"/>
                </a:solidFill>
              </a:rPr>
              <a:t>)</a:t>
            </a:r>
            <a:endParaRPr lang="en-US" sz="2400" b="1" dirty="0">
              <a:solidFill>
                <a:prstClr val="black"/>
              </a:solidFill>
            </a:endParaRPr>
          </a:p>
        </p:txBody>
      </p:sp>
      <p:sp>
        <p:nvSpPr>
          <p:cNvPr id="8" name="Rectangle 7"/>
          <p:cNvSpPr>
            <a:spLocks/>
          </p:cNvSpPr>
          <p:nvPr/>
        </p:nvSpPr>
        <p:spPr>
          <a:xfrm>
            <a:off x="509336" y="3352800"/>
            <a:ext cx="5303520" cy="198119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28600" indent="-228600">
              <a:buFont typeface="Arial" panose="020B0604020202020204" pitchFamily="34" charset="0"/>
              <a:buChar char="•"/>
            </a:pPr>
            <a:r>
              <a:rPr lang="en-US" sz="2400" b="1" dirty="0">
                <a:solidFill>
                  <a:prstClr val="black"/>
                </a:solidFill>
              </a:rPr>
              <a:t>Regression Analysis</a:t>
            </a:r>
          </a:p>
          <a:p>
            <a:pPr marL="228600" indent="-228600">
              <a:buFont typeface="Arial" panose="020B0604020202020204" pitchFamily="34" charset="0"/>
              <a:buChar char="•"/>
            </a:pPr>
            <a:r>
              <a:rPr lang="en-US" sz="2400" b="1" dirty="0" smtClean="0">
                <a:solidFill>
                  <a:prstClr val="black"/>
                </a:solidFill>
              </a:rPr>
              <a:t>Forecasting </a:t>
            </a:r>
            <a:r>
              <a:rPr lang="en-US" sz="2400" b="1" dirty="0">
                <a:solidFill>
                  <a:prstClr val="black"/>
                </a:solidFill>
              </a:rPr>
              <a:t>methods</a:t>
            </a:r>
          </a:p>
          <a:p>
            <a:pPr marL="228600" indent="-228600">
              <a:buFont typeface="Arial" panose="020B0604020202020204" pitchFamily="34" charset="0"/>
              <a:buChar char="•"/>
            </a:pPr>
            <a:r>
              <a:rPr lang="en-US" sz="2400" b="1" dirty="0" smtClean="0">
                <a:solidFill>
                  <a:prstClr val="black"/>
                </a:solidFill>
              </a:rPr>
              <a:t>Trend </a:t>
            </a:r>
            <a:r>
              <a:rPr lang="en-US" sz="2400" b="1" dirty="0">
                <a:solidFill>
                  <a:prstClr val="black"/>
                </a:solidFill>
              </a:rPr>
              <a:t>analysis</a:t>
            </a:r>
          </a:p>
          <a:p>
            <a:pPr marL="228600" indent="-228600">
              <a:buFont typeface="Arial" panose="020B0604020202020204" pitchFamily="34" charset="0"/>
              <a:buChar char="•"/>
            </a:pPr>
            <a:r>
              <a:rPr lang="en-US" sz="2400" b="1" dirty="0">
                <a:solidFill>
                  <a:prstClr val="black"/>
                </a:solidFill>
              </a:rPr>
              <a:t>Earned </a:t>
            </a:r>
            <a:r>
              <a:rPr lang="en-US" sz="2400" b="1" dirty="0" smtClean="0">
                <a:solidFill>
                  <a:prstClr val="black"/>
                </a:solidFill>
              </a:rPr>
              <a:t>Value Management</a:t>
            </a:r>
            <a:endParaRPr lang="en-US" sz="2400" b="1" dirty="0">
              <a:solidFill>
                <a:prstClr val="black"/>
              </a:solidFill>
            </a:endParaRPr>
          </a:p>
          <a:p>
            <a:pPr marL="228600" indent="-228600">
              <a:buFont typeface="Arial" panose="020B0604020202020204" pitchFamily="34" charset="0"/>
              <a:buChar char="•"/>
            </a:pPr>
            <a:r>
              <a:rPr lang="en-US" sz="2400" b="1" dirty="0">
                <a:solidFill>
                  <a:prstClr val="black"/>
                </a:solidFill>
              </a:rPr>
              <a:t>Variance </a:t>
            </a:r>
            <a:r>
              <a:rPr lang="en-US" sz="2400" b="1" dirty="0" smtClean="0">
                <a:solidFill>
                  <a:prstClr val="black"/>
                </a:solidFill>
              </a:rPr>
              <a:t>Analysis</a:t>
            </a:r>
            <a:endParaRPr lang="en-US" sz="2400" b="1" dirty="0">
              <a:solidFill>
                <a:prstClr val="black"/>
              </a:solidFill>
            </a:endParaRPr>
          </a:p>
        </p:txBody>
      </p:sp>
      <p:sp>
        <p:nvSpPr>
          <p:cNvPr id="10" name="Rectangle 9"/>
          <p:cNvSpPr>
            <a:spLocks/>
          </p:cNvSpPr>
          <p:nvPr/>
        </p:nvSpPr>
        <p:spPr>
          <a:xfrm>
            <a:off x="515832" y="5715000"/>
            <a:ext cx="5303520" cy="533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28600" indent="-228600">
              <a:buFont typeface="Arial" panose="020B0604020202020204" pitchFamily="34" charset="0"/>
              <a:buChar char="•"/>
            </a:pPr>
            <a:r>
              <a:rPr lang="en-US" sz="2400" b="1" dirty="0" smtClean="0">
                <a:solidFill>
                  <a:prstClr val="black"/>
                </a:solidFill>
              </a:rPr>
              <a:t>Reserve analysis</a:t>
            </a:r>
            <a:endParaRPr lang="en-US" sz="2400" b="1" dirty="0">
              <a:solidFill>
                <a:prstClr val="black"/>
              </a:solidFill>
            </a:endParaRPr>
          </a:p>
        </p:txBody>
      </p:sp>
      <p:sp>
        <p:nvSpPr>
          <p:cNvPr id="11" name="TextBox 10"/>
          <p:cNvSpPr txBox="1"/>
          <p:nvPr/>
        </p:nvSpPr>
        <p:spPr>
          <a:xfrm>
            <a:off x="5952416" y="1824792"/>
            <a:ext cx="2834640" cy="369332"/>
          </a:xfrm>
          <a:prstGeom prst="rect">
            <a:avLst/>
          </a:prstGeom>
          <a:noFill/>
        </p:spPr>
        <p:txBody>
          <a:bodyPr wrap="square" rtlCol="0">
            <a:spAutoFit/>
          </a:bodyPr>
          <a:lstStyle/>
          <a:p>
            <a:r>
              <a:rPr lang="en-US" b="1" dirty="0" smtClean="0">
                <a:solidFill>
                  <a:prstClr val="black"/>
                </a:solidFill>
              </a:rPr>
              <a:t>Root Cause Analysis</a:t>
            </a:r>
            <a:endParaRPr lang="en-US" b="1" dirty="0">
              <a:solidFill>
                <a:srgbClr val="FF0000"/>
              </a:solidFill>
            </a:endParaRPr>
          </a:p>
        </p:txBody>
      </p:sp>
      <p:sp>
        <p:nvSpPr>
          <p:cNvPr id="12" name="TextBox 11"/>
          <p:cNvSpPr txBox="1"/>
          <p:nvPr/>
        </p:nvSpPr>
        <p:spPr>
          <a:xfrm>
            <a:off x="5943600" y="4006512"/>
            <a:ext cx="2834640" cy="646331"/>
          </a:xfrm>
          <a:prstGeom prst="rect">
            <a:avLst/>
          </a:prstGeom>
          <a:noFill/>
        </p:spPr>
        <p:txBody>
          <a:bodyPr wrap="square" rtlCol="0">
            <a:spAutoFit/>
          </a:bodyPr>
          <a:lstStyle/>
          <a:p>
            <a:r>
              <a:rPr lang="en-US" b="1" dirty="0" smtClean="0">
                <a:solidFill>
                  <a:prstClr val="black"/>
                </a:solidFill>
              </a:rPr>
              <a:t>Trend Analysis, Smoothing, Forecasting</a:t>
            </a:r>
            <a:endParaRPr lang="en-US" b="1" dirty="0">
              <a:solidFill>
                <a:srgbClr val="FF0000"/>
              </a:solidFill>
            </a:endParaRPr>
          </a:p>
        </p:txBody>
      </p:sp>
      <p:sp>
        <p:nvSpPr>
          <p:cNvPr id="13" name="TextBox 12"/>
          <p:cNvSpPr txBox="1"/>
          <p:nvPr/>
        </p:nvSpPr>
        <p:spPr>
          <a:xfrm>
            <a:off x="5943600" y="5678269"/>
            <a:ext cx="2834640" cy="369332"/>
          </a:xfrm>
          <a:prstGeom prst="rect">
            <a:avLst/>
          </a:prstGeom>
          <a:noFill/>
        </p:spPr>
        <p:txBody>
          <a:bodyPr wrap="square" rtlCol="0">
            <a:spAutoFit/>
          </a:bodyPr>
          <a:lstStyle/>
          <a:p>
            <a:r>
              <a:rPr lang="en-US" b="1" dirty="0" smtClean="0">
                <a:solidFill>
                  <a:prstClr val="black"/>
                </a:solidFill>
              </a:rPr>
              <a:t>Risk Analysis</a:t>
            </a:r>
            <a:endParaRPr lang="en-US" b="1" dirty="0">
              <a:solidFill>
                <a:srgbClr val="FF0000"/>
              </a:solidFill>
            </a:endParaRPr>
          </a:p>
        </p:txBody>
      </p:sp>
      <p:sp>
        <p:nvSpPr>
          <p:cNvPr id="14"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26350891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1"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772400" cy="2438400"/>
          </a:xfrm>
        </p:spPr>
        <p:txBody>
          <a:bodyPr>
            <a:noAutofit/>
          </a:bodyPr>
          <a:lstStyle/>
          <a:p>
            <a:r>
              <a:rPr lang="en-US" sz="4000" b="1" dirty="0" smtClean="0">
                <a:solidFill>
                  <a:srgbClr val="FF0000"/>
                </a:solidFill>
                <a:effectLst>
                  <a:outerShdw blurRad="38100" dist="38100" dir="2700000" algn="tl">
                    <a:srgbClr val="000000">
                      <a:alpha val="43137"/>
                    </a:srgbClr>
                  </a:outerShdw>
                </a:effectLst>
              </a:rPr>
              <a:t>Integrated </a:t>
            </a:r>
            <a:r>
              <a:rPr lang="en-US" sz="4000" b="1" smtClean="0">
                <a:solidFill>
                  <a:srgbClr val="FF0000"/>
                </a:solidFill>
                <a:effectLst>
                  <a:outerShdw blurRad="38100" dist="38100" dir="2700000" algn="tl">
                    <a:srgbClr val="000000">
                      <a:alpha val="43137"/>
                    </a:srgbClr>
                  </a:outerShdw>
                </a:effectLst>
              </a:rPr>
              <a:t>Change Control</a:t>
            </a:r>
            <a:endParaRPr lang="en-US" sz="3600" b="1" dirty="0">
              <a:solidFill>
                <a:srgbClr val="FF0000"/>
              </a:solidFill>
              <a:effectLst>
                <a:outerShdw blurRad="38100" dist="38100" dir="2700000" algn="tl">
                  <a:srgbClr val="000000">
                    <a:alpha val="43137"/>
                  </a:srgbClr>
                </a:outerShdw>
              </a:effectLst>
            </a:endParaRPr>
          </a:p>
        </p:txBody>
      </p:sp>
      <p:sp>
        <p:nvSpPr>
          <p:cNvPr id="5" name="Slide Number Placeholder 4"/>
          <p:cNvSpPr>
            <a:spLocks noGrp="1"/>
          </p:cNvSpPr>
          <p:nvPr>
            <p:ph type="sldNum" sz="quarter" idx="12"/>
          </p:nvPr>
        </p:nvSpPr>
        <p:spPr/>
        <p:txBody>
          <a:bodyPr/>
          <a:lstStyle/>
          <a:p>
            <a:fld id="{B6F15528-21DE-4FAA-801E-634DDDAF4B2B}" type="slidenum">
              <a:rPr lang="en-US" b="1" smtClean="0">
                <a:solidFill>
                  <a:schemeClr val="tx1"/>
                </a:solidFill>
              </a:rPr>
              <a:pPr/>
              <a:t>15</a:t>
            </a:fld>
            <a:endParaRPr lang="en-US" b="1" dirty="0">
              <a:solidFill>
                <a:schemeClr val="tx1"/>
              </a:solidFill>
            </a:endParaRPr>
          </a:p>
        </p:txBody>
      </p:sp>
      <p:sp>
        <p:nvSpPr>
          <p:cNvPr id="4"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26122019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 y="0"/>
            <a:ext cx="9089201" cy="762000"/>
          </a:xfrm>
        </p:spPr>
        <p:txBody>
          <a:bodyPr>
            <a:normAutofit/>
          </a:bodyPr>
          <a:lstStyle/>
          <a:p>
            <a:pPr algn="l"/>
            <a:r>
              <a:rPr lang="en-US" sz="3200" b="1" dirty="0" smtClean="0">
                <a:solidFill>
                  <a:srgbClr val="FF0000"/>
                </a:solidFill>
                <a:effectLst>
                  <a:outerShdw blurRad="38100" dist="38100" dir="2700000" algn="tl">
                    <a:srgbClr val="000000">
                      <a:alpha val="43137"/>
                    </a:srgbClr>
                  </a:outerShdw>
                </a:effectLst>
              </a:rPr>
              <a:t> Processing of a Change</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16</a:t>
            </a:fld>
            <a:endParaRPr lang="en-US" b="1" dirty="0">
              <a:solidFill>
                <a:prstClr val="black"/>
              </a:solidFill>
            </a:endParaRPr>
          </a:p>
        </p:txBody>
      </p:sp>
      <p:sp>
        <p:nvSpPr>
          <p:cNvPr id="36" name="Rectangle 35"/>
          <p:cNvSpPr/>
          <p:nvPr/>
        </p:nvSpPr>
        <p:spPr>
          <a:xfrm>
            <a:off x="4009712" y="909655"/>
            <a:ext cx="1463040" cy="914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prstClr val="black"/>
                </a:solidFill>
              </a:rPr>
              <a:t>Assess Impact within KA</a:t>
            </a:r>
            <a:endParaRPr lang="en-US" b="1" dirty="0">
              <a:solidFill>
                <a:prstClr val="black"/>
              </a:solidFill>
            </a:endParaRPr>
          </a:p>
        </p:txBody>
      </p:sp>
      <p:cxnSp>
        <p:nvCxnSpPr>
          <p:cNvPr id="42" name="Elbow Connector 41"/>
          <p:cNvCxnSpPr>
            <a:stCxn id="33" idx="3"/>
            <a:endCxn id="53" idx="0"/>
          </p:cNvCxnSpPr>
          <p:nvPr/>
        </p:nvCxnSpPr>
        <p:spPr>
          <a:xfrm flipH="1">
            <a:off x="4251960" y="1373872"/>
            <a:ext cx="3307080" cy="907093"/>
          </a:xfrm>
          <a:prstGeom prst="bentConnector4">
            <a:avLst>
              <a:gd name="adj1" fmla="val -6912"/>
              <a:gd name="adj2" fmla="val 7520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53" idx="2"/>
            <a:endCxn id="68" idx="1"/>
          </p:cNvCxnSpPr>
          <p:nvPr/>
        </p:nvCxnSpPr>
        <p:spPr>
          <a:xfrm rot="5400000">
            <a:off x="1089817" y="2768488"/>
            <a:ext cx="2552387" cy="3771900"/>
          </a:xfrm>
          <a:prstGeom prst="bentConnector4">
            <a:avLst>
              <a:gd name="adj1" fmla="val 39252"/>
              <a:gd name="adj2" fmla="val 10606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7772400" y="1507172"/>
            <a:ext cx="1188720" cy="557204"/>
          </a:xfrm>
          <a:prstGeom prst="rect">
            <a:avLst/>
          </a:prstGeom>
          <a:noFill/>
        </p:spPr>
        <p:txBody>
          <a:bodyPr wrap="square" rtlCol="0">
            <a:spAutoFit/>
          </a:bodyPr>
          <a:lstStyle/>
          <a:p>
            <a:pPr marL="173038" indent="-173038">
              <a:lnSpc>
                <a:spcPts val="1800"/>
              </a:lnSpc>
              <a:buFont typeface="Arial" panose="020B0604020202020204" pitchFamily="34" charset="0"/>
              <a:buChar char="•"/>
            </a:pPr>
            <a:r>
              <a:rPr lang="en-US" b="1" dirty="0" smtClean="0">
                <a:solidFill>
                  <a:prstClr val="black"/>
                </a:solidFill>
              </a:rPr>
              <a:t>Change Request</a:t>
            </a:r>
            <a:endParaRPr lang="en-US" b="1" dirty="0">
              <a:solidFill>
                <a:prstClr val="black"/>
              </a:solidFill>
            </a:endParaRPr>
          </a:p>
        </p:txBody>
      </p:sp>
      <p:sp>
        <p:nvSpPr>
          <p:cNvPr id="29" name="TextBox 28"/>
          <p:cNvSpPr txBox="1"/>
          <p:nvPr/>
        </p:nvSpPr>
        <p:spPr>
          <a:xfrm>
            <a:off x="1989160" y="5596381"/>
            <a:ext cx="1645920" cy="646331"/>
          </a:xfrm>
          <a:prstGeom prst="rect">
            <a:avLst/>
          </a:prstGeom>
          <a:noFill/>
        </p:spPr>
        <p:txBody>
          <a:bodyPr wrap="square" rtlCol="0">
            <a:spAutoFit/>
          </a:bodyPr>
          <a:lstStyle/>
          <a:p>
            <a:pPr marL="173038" indent="-173038">
              <a:buFont typeface="Arial" panose="020B0604020202020204" pitchFamily="34" charset="0"/>
              <a:buChar char="•"/>
            </a:pPr>
            <a:r>
              <a:rPr lang="en-US" b="1" dirty="0" smtClean="0">
                <a:solidFill>
                  <a:prstClr val="black"/>
                </a:solidFill>
              </a:rPr>
              <a:t>Implemented Change</a:t>
            </a:r>
            <a:endParaRPr lang="en-US" b="1" dirty="0">
              <a:solidFill>
                <a:prstClr val="black"/>
              </a:solidFill>
            </a:endParaRPr>
          </a:p>
        </p:txBody>
      </p:sp>
      <p:sp>
        <p:nvSpPr>
          <p:cNvPr id="33" name="Rectangle 32"/>
          <p:cNvSpPr/>
          <p:nvPr/>
        </p:nvSpPr>
        <p:spPr>
          <a:xfrm>
            <a:off x="6096000" y="916672"/>
            <a:ext cx="1463040" cy="914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prstClr val="black"/>
                </a:solidFill>
              </a:rPr>
              <a:t>Create a Change Request</a:t>
            </a:r>
            <a:endParaRPr lang="en-US" b="1" dirty="0">
              <a:solidFill>
                <a:prstClr val="black"/>
              </a:solidFill>
            </a:endParaRPr>
          </a:p>
        </p:txBody>
      </p:sp>
      <p:cxnSp>
        <p:nvCxnSpPr>
          <p:cNvPr id="34" name="Straight Arrow Connector 33"/>
          <p:cNvCxnSpPr>
            <a:stCxn id="44" idx="3"/>
            <a:endCxn id="36" idx="1"/>
          </p:cNvCxnSpPr>
          <p:nvPr/>
        </p:nvCxnSpPr>
        <p:spPr>
          <a:xfrm flipV="1">
            <a:off x="3479264" y="1366855"/>
            <a:ext cx="530448" cy="132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36" idx="3"/>
            <a:endCxn id="33" idx="1"/>
          </p:cNvCxnSpPr>
          <p:nvPr/>
        </p:nvCxnSpPr>
        <p:spPr>
          <a:xfrm>
            <a:off x="5472752" y="1366855"/>
            <a:ext cx="623248" cy="701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20" name="Group 19"/>
          <p:cNvGrpSpPr/>
          <p:nvPr/>
        </p:nvGrpSpPr>
        <p:grpSpPr>
          <a:xfrm>
            <a:off x="685800" y="910984"/>
            <a:ext cx="2793464" cy="920088"/>
            <a:chOff x="685800" y="1061112"/>
            <a:chExt cx="2793464" cy="920088"/>
          </a:xfrm>
        </p:grpSpPr>
        <p:sp>
          <p:nvSpPr>
            <p:cNvPr id="43" name="Rectangle 42"/>
            <p:cNvSpPr/>
            <p:nvPr/>
          </p:nvSpPr>
          <p:spPr>
            <a:xfrm>
              <a:off x="685800" y="1066800"/>
              <a:ext cx="1143000" cy="914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prstClr val="black"/>
                  </a:solidFill>
                </a:rPr>
                <a:t>Identify Source of Change</a:t>
              </a:r>
            </a:p>
          </p:txBody>
        </p:sp>
        <p:sp>
          <p:nvSpPr>
            <p:cNvPr id="44" name="Rectangle 43"/>
            <p:cNvSpPr/>
            <p:nvPr/>
          </p:nvSpPr>
          <p:spPr>
            <a:xfrm>
              <a:off x="1833344" y="1061112"/>
              <a:ext cx="1645920" cy="914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indent="-177800">
                <a:lnSpc>
                  <a:spcPts val="1800"/>
                </a:lnSpc>
                <a:buFont typeface="Arial" pitchFamily="34" charset="0"/>
                <a:buChar char="•"/>
              </a:pPr>
              <a:r>
                <a:rPr lang="en-US" b="1" dirty="0">
                  <a:solidFill>
                    <a:prstClr val="black"/>
                  </a:solidFill>
                </a:rPr>
                <a:t>PM</a:t>
              </a:r>
            </a:p>
            <a:p>
              <a:pPr marL="177800" indent="-177800">
                <a:lnSpc>
                  <a:spcPts val="1800"/>
                </a:lnSpc>
                <a:buFont typeface="Arial" pitchFamily="34" charset="0"/>
                <a:buChar char="•"/>
              </a:pPr>
              <a:r>
                <a:rPr lang="en-US" b="1" dirty="0">
                  <a:solidFill>
                    <a:prstClr val="black"/>
                  </a:solidFill>
                </a:rPr>
                <a:t>Sponsor </a:t>
              </a:r>
            </a:p>
            <a:p>
              <a:pPr marL="177800" indent="-177800">
                <a:lnSpc>
                  <a:spcPts val="1800"/>
                </a:lnSpc>
                <a:buFont typeface="Arial" pitchFamily="34" charset="0"/>
                <a:buChar char="•"/>
              </a:pPr>
              <a:r>
                <a:rPr lang="en-US" b="1" dirty="0">
                  <a:solidFill>
                    <a:prstClr val="black"/>
                  </a:solidFill>
                </a:rPr>
                <a:t>Project Team</a:t>
              </a:r>
            </a:p>
            <a:p>
              <a:pPr marL="177800" indent="-177800">
                <a:lnSpc>
                  <a:spcPts val="1800"/>
                </a:lnSpc>
                <a:buFont typeface="Arial" pitchFamily="34" charset="0"/>
                <a:buChar char="•"/>
              </a:pPr>
              <a:r>
                <a:rPr lang="en-US" b="1" dirty="0">
                  <a:solidFill>
                    <a:prstClr val="black"/>
                  </a:solidFill>
                </a:rPr>
                <a:t>Stakeholder</a:t>
              </a:r>
            </a:p>
          </p:txBody>
        </p:sp>
      </p:grpSp>
      <p:sp>
        <p:nvSpPr>
          <p:cNvPr id="49" name="Rectangle 48"/>
          <p:cNvSpPr/>
          <p:nvPr/>
        </p:nvSpPr>
        <p:spPr>
          <a:xfrm>
            <a:off x="-15240" y="2220522"/>
            <a:ext cx="3474720" cy="13005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ts val="1800"/>
              </a:lnSpc>
            </a:pPr>
            <a:r>
              <a:rPr lang="en-US" b="1" dirty="0" smtClean="0">
                <a:solidFill>
                  <a:prstClr val="black"/>
                </a:solidFill>
              </a:rPr>
              <a:t>Assess the Change </a:t>
            </a:r>
            <a:r>
              <a:rPr lang="en-US" b="1" dirty="0" smtClean="0">
                <a:solidFill>
                  <a:prstClr val="black"/>
                </a:solidFill>
                <a:sym typeface="Wingdings"/>
              </a:rPr>
              <a:t></a:t>
            </a:r>
            <a:r>
              <a:rPr lang="en-US" b="1" dirty="0" smtClean="0">
                <a:solidFill>
                  <a:prstClr val="black"/>
                </a:solidFill>
              </a:rPr>
              <a:t>  </a:t>
            </a:r>
            <a:endParaRPr lang="en-US" b="1" dirty="0">
              <a:solidFill>
                <a:prstClr val="black"/>
              </a:solidFill>
            </a:endParaRPr>
          </a:p>
          <a:p>
            <a:pPr algn="r">
              <a:lnSpc>
                <a:spcPts val="1800"/>
              </a:lnSpc>
            </a:pPr>
            <a:r>
              <a:rPr lang="en-US" b="1" dirty="0" smtClean="0">
                <a:solidFill>
                  <a:prstClr val="black"/>
                </a:solidFill>
              </a:rPr>
              <a:t>Look for Options</a:t>
            </a:r>
            <a:r>
              <a:rPr lang="en-US" b="1" dirty="0">
                <a:solidFill>
                  <a:prstClr val="black"/>
                </a:solidFill>
              </a:rPr>
              <a:t> </a:t>
            </a:r>
            <a:r>
              <a:rPr lang="en-US" b="1" dirty="0">
                <a:solidFill>
                  <a:prstClr val="black"/>
                </a:solidFill>
                <a:sym typeface="Wingdings"/>
              </a:rPr>
              <a:t></a:t>
            </a:r>
            <a:endParaRPr lang="en-US" b="1" dirty="0" smtClean="0">
              <a:solidFill>
                <a:prstClr val="black"/>
              </a:solidFill>
            </a:endParaRPr>
          </a:p>
          <a:p>
            <a:pPr algn="r">
              <a:lnSpc>
                <a:spcPts val="1800"/>
              </a:lnSpc>
            </a:pPr>
            <a:r>
              <a:rPr lang="en-US" b="1" dirty="0" smtClean="0">
                <a:solidFill>
                  <a:prstClr val="black"/>
                </a:solidFill>
              </a:rPr>
              <a:t>Change Approved or Rejected</a:t>
            </a:r>
            <a:r>
              <a:rPr lang="en-US" b="1" dirty="0">
                <a:solidFill>
                  <a:prstClr val="black"/>
                </a:solidFill>
              </a:rPr>
              <a:t> </a:t>
            </a:r>
            <a:r>
              <a:rPr lang="en-US" b="1" dirty="0">
                <a:solidFill>
                  <a:prstClr val="black"/>
                </a:solidFill>
                <a:sym typeface="Wingdings"/>
              </a:rPr>
              <a:t></a:t>
            </a:r>
            <a:endParaRPr lang="en-US" b="1" dirty="0" smtClean="0">
              <a:solidFill>
                <a:prstClr val="black"/>
              </a:solidFill>
            </a:endParaRPr>
          </a:p>
          <a:p>
            <a:pPr algn="r">
              <a:lnSpc>
                <a:spcPts val="1800"/>
              </a:lnSpc>
            </a:pPr>
            <a:r>
              <a:rPr lang="en-US" b="1" dirty="0" smtClean="0">
                <a:solidFill>
                  <a:prstClr val="black"/>
                </a:solidFill>
              </a:rPr>
              <a:t>Update the Change </a:t>
            </a:r>
            <a:r>
              <a:rPr lang="en-US" b="1" dirty="0">
                <a:solidFill>
                  <a:prstClr val="black"/>
                </a:solidFill>
              </a:rPr>
              <a:t>Log </a:t>
            </a:r>
            <a:r>
              <a:rPr lang="en-US" b="1" dirty="0">
                <a:solidFill>
                  <a:prstClr val="black"/>
                </a:solidFill>
                <a:sym typeface="Wingdings"/>
              </a:rPr>
              <a:t></a:t>
            </a:r>
            <a:endParaRPr lang="en-US" b="1" dirty="0" smtClean="0">
              <a:solidFill>
                <a:prstClr val="black"/>
              </a:solidFill>
            </a:endParaRPr>
          </a:p>
          <a:p>
            <a:pPr algn="r">
              <a:lnSpc>
                <a:spcPts val="1800"/>
              </a:lnSpc>
            </a:pPr>
            <a:r>
              <a:rPr lang="en-US" b="1" dirty="0" smtClean="0">
                <a:solidFill>
                  <a:prstClr val="black"/>
                </a:solidFill>
              </a:rPr>
              <a:t>Adjust the PMP, PDs, &amp; Baselines</a:t>
            </a:r>
            <a:r>
              <a:rPr lang="en-US" b="1" dirty="0">
                <a:solidFill>
                  <a:prstClr val="black"/>
                </a:solidFill>
              </a:rPr>
              <a:t> </a:t>
            </a:r>
            <a:r>
              <a:rPr lang="en-US" b="1" dirty="0">
                <a:solidFill>
                  <a:prstClr val="black"/>
                </a:solidFill>
                <a:sym typeface="Wingdings"/>
              </a:rPr>
              <a:t></a:t>
            </a:r>
            <a:endParaRPr lang="en-US" b="1" dirty="0">
              <a:solidFill>
                <a:prstClr val="black"/>
              </a:solidFill>
            </a:endParaRPr>
          </a:p>
        </p:txBody>
      </p:sp>
      <p:grpSp>
        <p:nvGrpSpPr>
          <p:cNvPr id="52" name="Group 51"/>
          <p:cNvGrpSpPr/>
          <p:nvPr/>
        </p:nvGrpSpPr>
        <p:grpSpPr>
          <a:xfrm>
            <a:off x="3474720" y="2280965"/>
            <a:ext cx="1554480" cy="1097280"/>
            <a:chOff x="368105" y="2905869"/>
            <a:chExt cx="1981200" cy="1327404"/>
          </a:xfrm>
        </p:grpSpPr>
        <p:sp>
          <p:nvSpPr>
            <p:cNvPr id="53" name="Flowchart: Predefined Process 52"/>
            <p:cNvSpPr>
              <a:spLocks noChangeAspect="1"/>
            </p:cNvSpPr>
            <p:nvPr/>
          </p:nvSpPr>
          <p:spPr>
            <a:xfrm>
              <a:off x="368105" y="2905869"/>
              <a:ext cx="1981200" cy="1327404"/>
            </a:xfrm>
            <a:prstGeom prst="flowChartPredefinedProcess">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800"/>
                </a:lnSpc>
              </a:pPr>
              <a:r>
                <a:rPr lang="en-US" b="1" dirty="0" smtClean="0">
                  <a:solidFill>
                    <a:prstClr val="black"/>
                  </a:solidFill>
                </a:rPr>
                <a:t>Perform Integrated Change Control</a:t>
              </a:r>
              <a:endParaRPr lang="en-US" b="1" dirty="0">
                <a:solidFill>
                  <a:prstClr val="black"/>
                </a:solidFill>
              </a:endParaRPr>
            </a:p>
          </p:txBody>
        </p:sp>
        <p:sp>
          <p:nvSpPr>
            <p:cNvPr id="58" name="Flowchart: Decision 57"/>
            <p:cNvSpPr/>
            <p:nvPr/>
          </p:nvSpPr>
          <p:spPr>
            <a:xfrm>
              <a:off x="369425" y="2913925"/>
              <a:ext cx="1965960" cy="1298448"/>
            </a:xfrm>
            <a:prstGeom prst="flowChartDecision">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62" name="Flowchart: Document 61"/>
          <p:cNvSpPr>
            <a:spLocks noChangeAspect="1"/>
          </p:cNvSpPr>
          <p:nvPr/>
        </p:nvSpPr>
        <p:spPr>
          <a:xfrm>
            <a:off x="5943600" y="4249966"/>
            <a:ext cx="1066800" cy="857706"/>
          </a:xfrm>
          <a:prstGeom prst="flowChartDocumen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200"/>
              </a:lnSpc>
            </a:pPr>
            <a:r>
              <a:rPr lang="en-US" b="1" dirty="0" smtClean="0">
                <a:solidFill>
                  <a:prstClr val="black"/>
                </a:solidFill>
              </a:rPr>
              <a:t>Change Log</a:t>
            </a:r>
            <a:endParaRPr lang="en-US" b="1" dirty="0">
              <a:solidFill>
                <a:prstClr val="black"/>
              </a:solidFill>
            </a:endParaRPr>
          </a:p>
        </p:txBody>
      </p:sp>
      <p:cxnSp>
        <p:nvCxnSpPr>
          <p:cNvPr id="63" name="Straight Arrow Connector 62"/>
          <p:cNvCxnSpPr>
            <a:stCxn id="58" idx="3"/>
            <a:endCxn id="62" idx="0"/>
          </p:cNvCxnSpPr>
          <p:nvPr/>
        </p:nvCxnSpPr>
        <p:spPr>
          <a:xfrm>
            <a:off x="5018278" y="2824296"/>
            <a:ext cx="1458722" cy="142567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rot="2642067">
            <a:off x="4828210" y="3319625"/>
            <a:ext cx="2011680" cy="646331"/>
          </a:xfrm>
          <a:prstGeom prst="rect">
            <a:avLst/>
          </a:prstGeom>
          <a:noFill/>
        </p:spPr>
        <p:txBody>
          <a:bodyPr wrap="square" rtlCol="0">
            <a:spAutoFit/>
          </a:bodyPr>
          <a:lstStyle/>
          <a:p>
            <a:pPr marL="173038" indent="-173038">
              <a:buFont typeface="Arial" panose="020B0604020202020204" pitchFamily="34" charset="0"/>
              <a:buChar char="•"/>
            </a:pPr>
            <a:r>
              <a:rPr lang="en-US" b="1" dirty="0" smtClean="0">
                <a:solidFill>
                  <a:prstClr val="black"/>
                </a:solidFill>
              </a:rPr>
              <a:t>Approval/ Rejection Info</a:t>
            </a:r>
            <a:endParaRPr lang="en-US" b="1" dirty="0">
              <a:solidFill>
                <a:prstClr val="black"/>
              </a:solidFill>
            </a:endParaRPr>
          </a:p>
        </p:txBody>
      </p:sp>
      <p:sp>
        <p:nvSpPr>
          <p:cNvPr id="68" name="Flowchart: Predefined Process 67"/>
          <p:cNvSpPr>
            <a:spLocks noChangeAspect="1"/>
          </p:cNvSpPr>
          <p:nvPr/>
        </p:nvSpPr>
        <p:spPr>
          <a:xfrm>
            <a:off x="480060" y="5381992"/>
            <a:ext cx="1554480" cy="1097280"/>
          </a:xfrm>
          <a:prstGeom prst="flowChartPredefinedProcess">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800"/>
              </a:lnSpc>
            </a:pPr>
            <a:r>
              <a:rPr lang="en-US" b="1" dirty="0" smtClean="0">
                <a:solidFill>
                  <a:prstClr val="black"/>
                </a:solidFill>
              </a:rPr>
              <a:t>Direct &amp; Manage Project Work</a:t>
            </a:r>
            <a:endParaRPr lang="en-US" b="1" dirty="0">
              <a:solidFill>
                <a:prstClr val="black"/>
              </a:solidFill>
            </a:endParaRPr>
          </a:p>
        </p:txBody>
      </p:sp>
      <p:sp>
        <p:nvSpPr>
          <p:cNvPr id="73" name="TextBox 72"/>
          <p:cNvSpPr txBox="1"/>
          <p:nvPr/>
        </p:nvSpPr>
        <p:spPr>
          <a:xfrm>
            <a:off x="1524000" y="3976340"/>
            <a:ext cx="2103120" cy="369332"/>
          </a:xfrm>
          <a:prstGeom prst="rect">
            <a:avLst/>
          </a:prstGeom>
          <a:noFill/>
        </p:spPr>
        <p:txBody>
          <a:bodyPr wrap="square" rtlCol="0">
            <a:spAutoFit/>
          </a:bodyPr>
          <a:lstStyle/>
          <a:p>
            <a:pPr marL="173038" indent="-173038">
              <a:buFont typeface="Arial" panose="020B0604020202020204" pitchFamily="34" charset="0"/>
              <a:buChar char="•"/>
            </a:pPr>
            <a:r>
              <a:rPr lang="en-US" b="1" dirty="0" smtClean="0">
                <a:solidFill>
                  <a:prstClr val="black"/>
                </a:solidFill>
              </a:rPr>
              <a:t>Approved Change </a:t>
            </a:r>
            <a:endParaRPr lang="en-US" b="1" dirty="0">
              <a:solidFill>
                <a:prstClr val="black"/>
              </a:solidFill>
            </a:endParaRPr>
          </a:p>
        </p:txBody>
      </p:sp>
      <p:sp>
        <p:nvSpPr>
          <p:cNvPr id="76" name="Flowchart: Multidocument 75"/>
          <p:cNvSpPr>
            <a:spLocks noChangeAspect="1"/>
          </p:cNvSpPr>
          <p:nvPr/>
        </p:nvSpPr>
        <p:spPr>
          <a:xfrm>
            <a:off x="7284490" y="2212072"/>
            <a:ext cx="1478510" cy="1188720"/>
          </a:xfrm>
          <a:prstGeom prst="flowChartMultidocumen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9538" indent="-109538">
              <a:lnSpc>
                <a:spcPts val="1800"/>
              </a:lnSpc>
              <a:buFont typeface="Arial" pitchFamily="34" charset="0"/>
              <a:buChar char="•"/>
            </a:pPr>
            <a:r>
              <a:rPr lang="en-US" b="1" dirty="0" smtClean="0">
                <a:solidFill>
                  <a:prstClr val="black"/>
                </a:solidFill>
              </a:rPr>
              <a:t> PMP</a:t>
            </a:r>
          </a:p>
          <a:p>
            <a:pPr marL="109538" indent="-109538">
              <a:lnSpc>
                <a:spcPts val="1800"/>
              </a:lnSpc>
              <a:buFont typeface="Arial" pitchFamily="34" charset="0"/>
              <a:buChar char="•"/>
            </a:pPr>
            <a:r>
              <a:rPr lang="en-US" b="1" dirty="0">
                <a:solidFill>
                  <a:prstClr val="black"/>
                </a:solidFill>
              </a:rPr>
              <a:t> </a:t>
            </a:r>
            <a:r>
              <a:rPr lang="en-US" b="1" dirty="0" smtClean="0">
                <a:solidFill>
                  <a:prstClr val="black"/>
                </a:solidFill>
              </a:rPr>
              <a:t>PDs</a:t>
            </a:r>
          </a:p>
          <a:p>
            <a:pPr marL="109538" indent="-109538">
              <a:lnSpc>
                <a:spcPts val="1800"/>
              </a:lnSpc>
              <a:buFont typeface="Arial" pitchFamily="34" charset="0"/>
              <a:buChar char="•"/>
            </a:pPr>
            <a:r>
              <a:rPr lang="en-US" b="1" dirty="0">
                <a:solidFill>
                  <a:prstClr val="black"/>
                </a:solidFill>
              </a:rPr>
              <a:t> </a:t>
            </a:r>
            <a:r>
              <a:rPr lang="en-US" b="1" dirty="0" smtClean="0">
                <a:solidFill>
                  <a:prstClr val="black"/>
                </a:solidFill>
              </a:rPr>
              <a:t>Baselines</a:t>
            </a:r>
            <a:endParaRPr lang="en-US" b="1" dirty="0">
              <a:solidFill>
                <a:prstClr val="black"/>
              </a:solidFill>
            </a:endParaRPr>
          </a:p>
        </p:txBody>
      </p:sp>
      <p:cxnSp>
        <p:nvCxnSpPr>
          <p:cNvPr id="77" name="Straight Arrow Connector 50"/>
          <p:cNvCxnSpPr>
            <a:stCxn id="58" idx="3"/>
            <a:endCxn id="76" idx="1"/>
          </p:cNvCxnSpPr>
          <p:nvPr/>
        </p:nvCxnSpPr>
        <p:spPr>
          <a:xfrm flipV="1">
            <a:off x="5018278" y="2806432"/>
            <a:ext cx="2266212" cy="1786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5554640" y="2475928"/>
            <a:ext cx="1280160" cy="369332"/>
          </a:xfrm>
          <a:prstGeom prst="rect">
            <a:avLst/>
          </a:prstGeom>
          <a:noFill/>
        </p:spPr>
        <p:txBody>
          <a:bodyPr wrap="square" rtlCol="0">
            <a:spAutoFit/>
          </a:bodyPr>
          <a:lstStyle/>
          <a:p>
            <a:pPr marL="173038" indent="-173038">
              <a:buFont typeface="Arial" panose="020B0604020202020204" pitchFamily="34" charset="0"/>
              <a:buChar char="•"/>
            </a:pPr>
            <a:r>
              <a:rPr lang="en-US" b="1" dirty="0" smtClean="0">
                <a:solidFill>
                  <a:prstClr val="black"/>
                </a:solidFill>
              </a:rPr>
              <a:t>Updation</a:t>
            </a:r>
            <a:endParaRPr lang="en-US" b="1" dirty="0">
              <a:solidFill>
                <a:prstClr val="black"/>
              </a:solidFill>
            </a:endParaRPr>
          </a:p>
        </p:txBody>
      </p:sp>
      <p:cxnSp>
        <p:nvCxnSpPr>
          <p:cNvPr id="93" name="Straight Arrow Connector 92"/>
          <p:cNvCxnSpPr>
            <a:stCxn id="68" idx="3"/>
            <a:endCxn id="98" idx="1"/>
          </p:cNvCxnSpPr>
          <p:nvPr/>
        </p:nvCxnSpPr>
        <p:spPr>
          <a:xfrm flipV="1">
            <a:off x="2034540" y="5911675"/>
            <a:ext cx="1617496" cy="1895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96" name="Group 95"/>
          <p:cNvGrpSpPr/>
          <p:nvPr/>
        </p:nvGrpSpPr>
        <p:grpSpPr>
          <a:xfrm>
            <a:off x="3651000" y="5368344"/>
            <a:ext cx="1554480" cy="1097280"/>
            <a:chOff x="368105" y="2905869"/>
            <a:chExt cx="1981200" cy="1327404"/>
          </a:xfrm>
        </p:grpSpPr>
        <p:sp>
          <p:nvSpPr>
            <p:cNvPr id="97" name="Flowchart: Predefined Process 96"/>
            <p:cNvSpPr>
              <a:spLocks noChangeAspect="1"/>
            </p:cNvSpPr>
            <p:nvPr/>
          </p:nvSpPr>
          <p:spPr>
            <a:xfrm>
              <a:off x="368105" y="2905869"/>
              <a:ext cx="1981200" cy="1327404"/>
            </a:xfrm>
            <a:prstGeom prst="flowChartPredefinedProcess">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800"/>
                </a:lnSpc>
              </a:pPr>
              <a:r>
                <a:rPr lang="en-US" b="1" dirty="0" smtClean="0">
                  <a:solidFill>
                    <a:prstClr val="black"/>
                  </a:solidFill>
                </a:rPr>
                <a:t>Control Quality</a:t>
              </a:r>
              <a:endParaRPr lang="en-US" b="1" dirty="0">
                <a:solidFill>
                  <a:prstClr val="black"/>
                </a:solidFill>
              </a:endParaRPr>
            </a:p>
          </p:txBody>
        </p:sp>
        <p:sp>
          <p:nvSpPr>
            <p:cNvPr id="98" name="Flowchart: Decision 97"/>
            <p:cNvSpPr/>
            <p:nvPr/>
          </p:nvSpPr>
          <p:spPr>
            <a:xfrm>
              <a:off x="369425" y="2913925"/>
              <a:ext cx="1965960" cy="1298448"/>
            </a:xfrm>
            <a:prstGeom prst="flowChartDecision">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cxnSp>
        <p:nvCxnSpPr>
          <p:cNvPr id="101" name="Straight Arrow Connector 50"/>
          <p:cNvCxnSpPr>
            <a:stCxn id="97" idx="0"/>
            <a:endCxn id="68" idx="0"/>
          </p:cNvCxnSpPr>
          <p:nvPr/>
        </p:nvCxnSpPr>
        <p:spPr>
          <a:xfrm rot="16200000" flipH="1" flipV="1">
            <a:off x="2835946" y="3789698"/>
            <a:ext cx="13648" cy="3170940"/>
          </a:xfrm>
          <a:prstGeom prst="bentConnector3">
            <a:avLst>
              <a:gd name="adj1" fmla="val -3074949"/>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8" name="TextBox 107"/>
          <p:cNvSpPr txBox="1"/>
          <p:nvPr/>
        </p:nvSpPr>
        <p:spPr>
          <a:xfrm>
            <a:off x="1600200" y="4879072"/>
            <a:ext cx="2468880" cy="646331"/>
          </a:xfrm>
          <a:prstGeom prst="rect">
            <a:avLst/>
          </a:prstGeom>
          <a:noFill/>
        </p:spPr>
        <p:txBody>
          <a:bodyPr wrap="square" rtlCol="0">
            <a:spAutoFit/>
          </a:bodyPr>
          <a:lstStyle/>
          <a:p>
            <a:pPr marL="173038" indent="-173038">
              <a:buFont typeface="Arial" panose="020B0604020202020204" pitchFamily="34" charset="0"/>
              <a:buChar char="•"/>
            </a:pPr>
            <a:r>
              <a:rPr lang="en-US" b="1" dirty="0" smtClean="0">
                <a:solidFill>
                  <a:prstClr val="black"/>
                </a:solidFill>
              </a:rPr>
              <a:t>Change Not Validated </a:t>
            </a:r>
            <a:endParaRPr lang="en-US" b="1" dirty="0">
              <a:solidFill>
                <a:prstClr val="black"/>
              </a:solidFill>
            </a:endParaRPr>
          </a:p>
        </p:txBody>
      </p:sp>
      <p:cxnSp>
        <p:nvCxnSpPr>
          <p:cNvPr id="109" name="Straight Arrow Connector 50"/>
          <p:cNvCxnSpPr>
            <a:stCxn id="98" idx="3"/>
            <a:endCxn id="62" idx="1"/>
          </p:cNvCxnSpPr>
          <p:nvPr/>
        </p:nvCxnSpPr>
        <p:spPr>
          <a:xfrm flipV="1">
            <a:off x="5194558" y="4678819"/>
            <a:ext cx="749042" cy="1232856"/>
          </a:xfrm>
          <a:prstGeom prst="bentConnector3">
            <a:avLst>
              <a:gd name="adj1" fmla="val 50000"/>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5244152" y="5918868"/>
            <a:ext cx="2011680" cy="369332"/>
          </a:xfrm>
          <a:prstGeom prst="rect">
            <a:avLst/>
          </a:prstGeom>
          <a:noFill/>
        </p:spPr>
        <p:txBody>
          <a:bodyPr wrap="square" rtlCol="0">
            <a:spAutoFit/>
          </a:bodyPr>
          <a:lstStyle/>
          <a:p>
            <a:pPr marL="173038" indent="-173038">
              <a:buFont typeface="Arial" panose="020B0604020202020204" pitchFamily="34" charset="0"/>
              <a:buChar char="•"/>
            </a:pPr>
            <a:r>
              <a:rPr lang="en-US" b="1" dirty="0" smtClean="0">
                <a:solidFill>
                  <a:prstClr val="black"/>
                </a:solidFill>
              </a:rPr>
              <a:t>Change Validated </a:t>
            </a:r>
            <a:endParaRPr lang="en-US" b="1" dirty="0">
              <a:solidFill>
                <a:prstClr val="black"/>
              </a:solidFill>
            </a:endParaRPr>
          </a:p>
        </p:txBody>
      </p:sp>
      <p:sp>
        <p:nvSpPr>
          <p:cNvPr id="41" name="Flowchart: Predefined Process 40"/>
          <p:cNvSpPr>
            <a:spLocks noChangeAspect="1"/>
          </p:cNvSpPr>
          <p:nvPr/>
        </p:nvSpPr>
        <p:spPr>
          <a:xfrm>
            <a:off x="7360920" y="5368344"/>
            <a:ext cx="1554480" cy="1097280"/>
          </a:xfrm>
          <a:prstGeom prst="flowChartPredefinedProcess">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800"/>
              </a:lnSpc>
            </a:pPr>
            <a:r>
              <a:rPr lang="en-US" b="1" dirty="0" smtClean="0">
                <a:solidFill>
                  <a:prstClr val="black"/>
                </a:solidFill>
              </a:rPr>
              <a:t>Monitor &amp; Control Project Work</a:t>
            </a:r>
            <a:endParaRPr lang="en-US" b="1" dirty="0">
              <a:solidFill>
                <a:prstClr val="black"/>
              </a:solidFill>
            </a:endParaRPr>
          </a:p>
        </p:txBody>
      </p:sp>
      <p:cxnSp>
        <p:nvCxnSpPr>
          <p:cNvPr id="45" name="Straight Arrow Connector 50"/>
          <p:cNvCxnSpPr>
            <a:stCxn id="98" idx="3"/>
            <a:endCxn id="41" idx="1"/>
          </p:cNvCxnSpPr>
          <p:nvPr/>
        </p:nvCxnSpPr>
        <p:spPr>
          <a:xfrm>
            <a:off x="5194558" y="5911675"/>
            <a:ext cx="2166362" cy="530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5518472" y="5119340"/>
            <a:ext cx="1645920" cy="640080"/>
          </a:xfrm>
          <a:prstGeom prst="rect">
            <a:avLst/>
          </a:prstGeom>
          <a:noFill/>
        </p:spPr>
        <p:txBody>
          <a:bodyPr wrap="square" rtlCol="0">
            <a:spAutoFit/>
          </a:bodyPr>
          <a:lstStyle/>
          <a:p>
            <a:pPr marL="173038" indent="-173038">
              <a:buFont typeface="Arial" panose="020B0604020202020204" pitchFamily="34" charset="0"/>
              <a:buChar char="•"/>
            </a:pPr>
            <a:r>
              <a:rPr lang="en-US" b="1" dirty="0" smtClean="0">
                <a:solidFill>
                  <a:prstClr val="black"/>
                </a:solidFill>
              </a:rPr>
              <a:t>Validation Info</a:t>
            </a:r>
            <a:endParaRPr lang="en-US" b="1" dirty="0">
              <a:solidFill>
                <a:prstClr val="black"/>
              </a:solidFill>
            </a:endParaRPr>
          </a:p>
        </p:txBody>
      </p:sp>
      <p:sp>
        <p:nvSpPr>
          <p:cNvPr id="38"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8644225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left)">
                                      <p:cBhvr>
                                        <p:cTn id="12" dur="500"/>
                                        <p:tgtEl>
                                          <p:spTgt spid="34"/>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wipe(up)">
                                      <p:cBhvr>
                                        <p:cTn id="30" dur="500"/>
                                        <p:tgtEl>
                                          <p:spTgt spid="42"/>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wipe(up)">
                                      <p:cBhvr>
                                        <p:cTn id="33" dur="500"/>
                                        <p:tgtEl>
                                          <p:spTgt spid="72"/>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500"/>
                                        <p:tgtEl>
                                          <p:spTgt spid="5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9">
                                            <p:txEl>
                                              <p:pRg st="0" end="0"/>
                                            </p:txEl>
                                          </p:spTgt>
                                        </p:tgtEl>
                                        <p:attrNameLst>
                                          <p:attrName>style.visibility</p:attrName>
                                        </p:attrNameLst>
                                      </p:cBhvr>
                                      <p:to>
                                        <p:strVal val="visible"/>
                                      </p:to>
                                    </p:set>
                                    <p:animEffect transition="in" filter="wipe(left)">
                                      <p:cBhvr>
                                        <p:cTn id="42" dur="500"/>
                                        <p:tgtEl>
                                          <p:spTgt spid="4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9">
                                            <p:txEl>
                                              <p:pRg st="1" end="1"/>
                                            </p:txEl>
                                          </p:spTgt>
                                        </p:tgtEl>
                                        <p:attrNameLst>
                                          <p:attrName>style.visibility</p:attrName>
                                        </p:attrNameLst>
                                      </p:cBhvr>
                                      <p:to>
                                        <p:strVal val="visible"/>
                                      </p:to>
                                    </p:set>
                                    <p:animEffect transition="in" filter="wipe(left)">
                                      <p:cBhvr>
                                        <p:cTn id="47" dur="500"/>
                                        <p:tgtEl>
                                          <p:spTgt spid="49">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9">
                                            <p:txEl>
                                              <p:pRg st="2" end="2"/>
                                            </p:txEl>
                                          </p:spTgt>
                                        </p:tgtEl>
                                        <p:attrNameLst>
                                          <p:attrName>style.visibility</p:attrName>
                                        </p:attrNameLst>
                                      </p:cBhvr>
                                      <p:to>
                                        <p:strVal val="visible"/>
                                      </p:to>
                                    </p:set>
                                    <p:animEffect transition="in" filter="wipe(left)">
                                      <p:cBhvr>
                                        <p:cTn id="52" dur="500"/>
                                        <p:tgtEl>
                                          <p:spTgt spid="49">
                                            <p:txEl>
                                              <p:pRg st="2" end="2"/>
                                            </p:txEl>
                                          </p:spTgt>
                                        </p:tgtEl>
                                      </p:cBhvr>
                                    </p:animEffect>
                                  </p:childTnLst>
                                </p:cTn>
                              </p:par>
                            </p:childTnLst>
                          </p:cTn>
                        </p:par>
                        <p:par>
                          <p:cTn id="53" fill="hold">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49">
                                            <p:txEl>
                                              <p:pRg st="3" end="3"/>
                                            </p:txEl>
                                          </p:spTgt>
                                        </p:tgtEl>
                                        <p:attrNameLst>
                                          <p:attrName>style.visibility</p:attrName>
                                        </p:attrNameLst>
                                      </p:cBhvr>
                                      <p:to>
                                        <p:strVal val="visible"/>
                                      </p:to>
                                    </p:set>
                                    <p:animEffect transition="in" filter="wipe(left)">
                                      <p:cBhvr>
                                        <p:cTn id="56" dur="500"/>
                                        <p:tgtEl>
                                          <p:spTgt spid="49">
                                            <p:txEl>
                                              <p:pRg st="3" end="3"/>
                                            </p:txEl>
                                          </p:spTgt>
                                        </p:tgtEl>
                                      </p:cBhvr>
                                    </p:animEffect>
                                  </p:childTnLst>
                                </p:cTn>
                              </p:par>
                            </p:childTnLst>
                          </p:cTn>
                        </p:par>
                        <p:par>
                          <p:cTn id="57" fill="hold">
                            <p:stCondLst>
                              <p:cond delay="1000"/>
                            </p:stCondLst>
                            <p:childTnLst>
                              <p:par>
                                <p:cTn id="58" presetID="22" presetClass="entr" presetSubtype="8" fill="hold" grpId="0" nodeType="afterEffect">
                                  <p:stCondLst>
                                    <p:cond delay="0"/>
                                  </p:stCondLst>
                                  <p:childTnLst>
                                    <p:set>
                                      <p:cBhvr>
                                        <p:cTn id="59" dur="1" fill="hold">
                                          <p:stCondLst>
                                            <p:cond delay="0"/>
                                          </p:stCondLst>
                                        </p:cTn>
                                        <p:tgtEl>
                                          <p:spTgt spid="49">
                                            <p:txEl>
                                              <p:pRg st="4" end="4"/>
                                            </p:txEl>
                                          </p:spTgt>
                                        </p:tgtEl>
                                        <p:attrNameLst>
                                          <p:attrName>style.visibility</p:attrName>
                                        </p:attrNameLst>
                                      </p:cBhvr>
                                      <p:to>
                                        <p:strVal val="visible"/>
                                      </p:to>
                                    </p:set>
                                    <p:animEffect transition="in" filter="wipe(left)">
                                      <p:cBhvr>
                                        <p:cTn id="60" dur="500"/>
                                        <p:tgtEl>
                                          <p:spTgt spid="49">
                                            <p:txEl>
                                              <p:pRg st="4" end="4"/>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63"/>
                                        </p:tgtEl>
                                        <p:attrNameLst>
                                          <p:attrName>style.visibility</p:attrName>
                                        </p:attrNameLst>
                                      </p:cBhvr>
                                      <p:to>
                                        <p:strVal val="visible"/>
                                      </p:to>
                                    </p:set>
                                    <p:animEffect transition="in" filter="wipe(left)">
                                      <p:cBhvr>
                                        <p:cTn id="65" dur="500"/>
                                        <p:tgtEl>
                                          <p:spTgt spid="63"/>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wipe(left)">
                                      <p:cBhvr>
                                        <p:cTn id="68" dur="500"/>
                                        <p:tgtEl>
                                          <p:spTgt spid="66"/>
                                        </p:tgtEl>
                                      </p:cBhvr>
                                    </p:animEffect>
                                  </p:childTnLst>
                                </p:cTn>
                              </p:par>
                            </p:childTnLst>
                          </p:cTn>
                        </p:par>
                        <p:par>
                          <p:cTn id="69" fill="hold">
                            <p:stCondLst>
                              <p:cond delay="500"/>
                            </p:stCondLst>
                            <p:childTnLst>
                              <p:par>
                                <p:cTn id="70" presetID="10" presetClass="entr" presetSubtype="0" fill="hold" grpId="0" nodeType="after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500"/>
                                        <p:tgtEl>
                                          <p:spTgt spid="62"/>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77"/>
                                        </p:tgtEl>
                                        <p:attrNameLst>
                                          <p:attrName>style.visibility</p:attrName>
                                        </p:attrNameLst>
                                      </p:cBhvr>
                                      <p:to>
                                        <p:strVal val="visible"/>
                                      </p:to>
                                    </p:set>
                                    <p:animEffect transition="in" filter="wipe(left)">
                                      <p:cBhvr>
                                        <p:cTn id="77" dur="500"/>
                                        <p:tgtEl>
                                          <p:spTgt spid="77"/>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84"/>
                                        </p:tgtEl>
                                        <p:attrNameLst>
                                          <p:attrName>style.visibility</p:attrName>
                                        </p:attrNameLst>
                                      </p:cBhvr>
                                      <p:to>
                                        <p:strVal val="visible"/>
                                      </p:to>
                                    </p:set>
                                    <p:animEffect transition="in" filter="wipe(left)">
                                      <p:cBhvr>
                                        <p:cTn id="80" dur="500"/>
                                        <p:tgtEl>
                                          <p:spTgt spid="84"/>
                                        </p:tgtEl>
                                      </p:cBhvr>
                                    </p:animEffect>
                                  </p:childTnLst>
                                </p:cTn>
                              </p:par>
                            </p:childTnLst>
                          </p:cTn>
                        </p:par>
                        <p:par>
                          <p:cTn id="81" fill="hold">
                            <p:stCondLst>
                              <p:cond delay="500"/>
                            </p:stCondLst>
                            <p:childTnLst>
                              <p:par>
                                <p:cTn id="82" presetID="10" presetClass="entr" presetSubtype="0" fill="hold" grpId="0" nodeType="afterEffect">
                                  <p:stCondLst>
                                    <p:cond delay="0"/>
                                  </p:stCondLst>
                                  <p:childTnLst>
                                    <p:set>
                                      <p:cBhvr>
                                        <p:cTn id="83" dur="1" fill="hold">
                                          <p:stCondLst>
                                            <p:cond delay="0"/>
                                          </p:stCondLst>
                                        </p:cTn>
                                        <p:tgtEl>
                                          <p:spTgt spid="76"/>
                                        </p:tgtEl>
                                        <p:attrNameLst>
                                          <p:attrName>style.visibility</p:attrName>
                                        </p:attrNameLst>
                                      </p:cBhvr>
                                      <p:to>
                                        <p:strVal val="visible"/>
                                      </p:to>
                                    </p:set>
                                    <p:animEffect transition="in" filter="fade">
                                      <p:cBhvr>
                                        <p:cTn id="84" dur="500"/>
                                        <p:tgtEl>
                                          <p:spTgt spid="76"/>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73"/>
                                        </p:tgtEl>
                                        <p:attrNameLst>
                                          <p:attrName>style.visibility</p:attrName>
                                        </p:attrNameLst>
                                      </p:cBhvr>
                                      <p:to>
                                        <p:strVal val="visible"/>
                                      </p:to>
                                    </p:set>
                                    <p:animEffect transition="in" filter="fade">
                                      <p:cBhvr>
                                        <p:cTn id="89" dur="500"/>
                                        <p:tgtEl>
                                          <p:spTgt spid="73"/>
                                        </p:tgtEl>
                                      </p:cBhvr>
                                    </p:animEffect>
                                  </p:childTnLst>
                                </p:cTn>
                              </p:par>
                              <p:par>
                                <p:cTn id="90" presetID="22" presetClass="entr" presetSubtype="1" fill="hold" nodeType="withEffect">
                                  <p:stCondLst>
                                    <p:cond delay="0"/>
                                  </p:stCondLst>
                                  <p:childTnLst>
                                    <p:set>
                                      <p:cBhvr>
                                        <p:cTn id="91" dur="1" fill="hold">
                                          <p:stCondLst>
                                            <p:cond delay="0"/>
                                          </p:stCondLst>
                                        </p:cTn>
                                        <p:tgtEl>
                                          <p:spTgt spid="51"/>
                                        </p:tgtEl>
                                        <p:attrNameLst>
                                          <p:attrName>style.visibility</p:attrName>
                                        </p:attrNameLst>
                                      </p:cBhvr>
                                      <p:to>
                                        <p:strVal val="visible"/>
                                      </p:to>
                                    </p:set>
                                    <p:animEffect transition="in" filter="wipe(up)">
                                      <p:cBhvr>
                                        <p:cTn id="92" dur="500"/>
                                        <p:tgtEl>
                                          <p:spTgt spid="51"/>
                                        </p:tgtEl>
                                      </p:cBhvr>
                                    </p:animEffect>
                                  </p:childTnLst>
                                </p:cTn>
                              </p:par>
                            </p:childTnLst>
                          </p:cTn>
                        </p:par>
                        <p:par>
                          <p:cTn id="93" fill="hold">
                            <p:stCondLst>
                              <p:cond delay="500"/>
                            </p:stCondLst>
                            <p:childTnLst>
                              <p:par>
                                <p:cTn id="94" presetID="10" presetClass="entr" presetSubtype="0" fill="hold" grpId="0" nodeType="afterEffect">
                                  <p:stCondLst>
                                    <p:cond delay="0"/>
                                  </p:stCondLst>
                                  <p:childTnLst>
                                    <p:set>
                                      <p:cBhvr>
                                        <p:cTn id="95" dur="1" fill="hold">
                                          <p:stCondLst>
                                            <p:cond delay="0"/>
                                          </p:stCondLst>
                                        </p:cTn>
                                        <p:tgtEl>
                                          <p:spTgt spid="68"/>
                                        </p:tgtEl>
                                        <p:attrNameLst>
                                          <p:attrName>style.visibility</p:attrName>
                                        </p:attrNameLst>
                                      </p:cBhvr>
                                      <p:to>
                                        <p:strVal val="visible"/>
                                      </p:to>
                                    </p:set>
                                    <p:animEffect transition="in" filter="fade">
                                      <p:cBhvr>
                                        <p:cTn id="96" dur="500"/>
                                        <p:tgtEl>
                                          <p:spTgt spid="68"/>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0" nodeType="click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left)">
                                      <p:cBhvr>
                                        <p:cTn id="101" dur="500"/>
                                        <p:tgtEl>
                                          <p:spTgt spid="29"/>
                                        </p:tgtEl>
                                      </p:cBhvr>
                                    </p:animEffect>
                                  </p:childTnLst>
                                </p:cTn>
                              </p:par>
                              <p:par>
                                <p:cTn id="102" presetID="22" presetClass="entr" presetSubtype="8" fill="hold" nodeType="withEffect">
                                  <p:stCondLst>
                                    <p:cond delay="0"/>
                                  </p:stCondLst>
                                  <p:childTnLst>
                                    <p:set>
                                      <p:cBhvr>
                                        <p:cTn id="103" dur="1" fill="hold">
                                          <p:stCondLst>
                                            <p:cond delay="0"/>
                                          </p:stCondLst>
                                        </p:cTn>
                                        <p:tgtEl>
                                          <p:spTgt spid="93"/>
                                        </p:tgtEl>
                                        <p:attrNameLst>
                                          <p:attrName>style.visibility</p:attrName>
                                        </p:attrNameLst>
                                      </p:cBhvr>
                                      <p:to>
                                        <p:strVal val="visible"/>
                                      </p:to>
                                    </p:set>
                                    <p:animEffect transition="in" filter="wipe(left)">
                                      <p:cBhvr>
                                        <p:cTn id="104" dur="500"/>
                                        <p:tgtEl>
                                          <p:spTgt spid="93"/>
                                        </p:tgtEl>
                                      </p:cBhvr>
                                    </p:animEffect>
                                  </p:childTnLst>
                                </p:cTn>
                              </p:par>
                            </p:childTnLst>
                          </p:cTn>
                        </p:par>
                        <p:par>
                          <p:cTn id="105" fill="hold">
                            <p:stCondLst>
                              <p:cond delay="500"/>
                            </p:stCondLst>
                            <p:childTnLst>
                              <p:par>
                                <p:cTn id="106" presetID="10" presetClass="entr" presetSubtype="0" fill="hold" nodeType="afterEffect">
                                  <p:stCondLst>
                                    <p:cond delay="0"/>
                                  </p:stCondLst>
                                  <p:childTnLst>
                                    <p:set>
                                      <p:cBhvr>
                                        <p:cTn id="107" dur="1" fill="hold">
                                          <p:stCondLst>
                                            <p:cond delay="0"/>
                                          </p:stCondLst>
                                        </p:cTn>
                                        <p:tgtEl>
                                          <p:spTgt spid="96"/>
                                        </p:tgtEl>
                                        <p:attrNameLst>
                                          <p:attrName>style.visibility</p:attrName>
                                        </p:attrNameLst>
                                      </p:cBhvr>
                                      <p:to>
                                        <p:strVal val="visible"/>
                                      </p:to>
                                    </p:set>
                                    <p:animEffect transition="in" filter="fade">
                                      <p:cBhvr>
                                        <p:cTn id="108" dur="500"/>
                                        <p:tgtEl>
                                          <p:spTgt spid="96"/>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2" fill="hold" nodeType="clickEffect">
                                  <p:stCondLst>
                                    <p:cond delay="0"/>
                                  </p:stCondLst>
                                  <p:childTnLst>
                                    <p:set>
                                      <p:cBhvr>
                                        <p:cTn id="112" dur="1" fill="hold">
                                          <p:stCondLst>
                                            <p:cond delay="0"/>
                                          </p:stCondLst>
                                        </p:cTn>
                                        <p:tgtEl>
                                          <p:spTgt spid="101"/>
                                        </p:tgtEl>
                                        <p:attrNameLst>
                                          <p:attrName>style.visibility</p:attrName>
                                        </p:attrNameLst>
                                      </p:cBhvr>
                                      <p:to>
                                        <p:strVal val="visible"/>
                                      </p:to>
                                    </p:set>
                                    <p:animEffect transition="in" filter="wipe(right)">
                                      <p:cBhvr>
                                        <p:cTn id="113" dur="500"/>
                                        <p:tgtEl>
                                          <p:spTgt spid="101"/>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08"/>
                                        </p:tgtEl>
                                        <p:attrNameLst>
                                          <p:attrName>style.visibility</p:attrName>
                                        </p:attrNameLst>
                                      </p:cBhvr>
                                      <p:to>
                                        <p:strVal val="visible"/>
                                      </p:to>
                                    </p:set>
                                    <p:animEffect transition="in" filter="wipe(right)">
                                      <p:cBhvr>
                                        <p:cTn id="116" dur="500"/>
                                        <p:tgtEl>
                                          <p:spTgt spid="108"/>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nodeType="clickEffect">
                                  <p:stCondLst>
                                    <p:cond delay="0"/>
                                  </p:stCondLst>
                                  <p:childTnLst>
                                    <p:set>
                                      <p:cBhvr>
                                        <p:cTn id="120" dur="1" fill="hold">
                                          <p:stCondLst>
                                            <p:cond delay="0"/>
                                          </p:stCondLst>
                                        </p:cTn>
                                        <p:tgtEl>
                                          <p:spTgt spid="45"/>
                                        </p:tgtEl>
                                        <p:attrNameLst>
                                          <p:attrName>style.visibility</p:attrName>
                                        </p:attrNameLst>
                                      </p:cBhvr>
                                      <p:to>
                                        <p:strVal val="visible"/>
                                      </p:to>
                                    </p:set>
                                    <p:animEffect transition="in" filter="wipe(left)">
                                      <p:cBhvr>
                                        <p:cTn id="121" dur="500"/>
                                        <p:tgtEl>
                                          <p:spTgt spid="45"/>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110"/>
                                        </p:tgtEl>
                                        <p:attrNameLst>
                                          <p:attrName>style.visibility</p:attrName>
                                        </p:attrNameLst>
                                      </p:cBhvr>
                                      <p:to>
                                        <p:strVal val="visible"/>
                                      </p:to>
                                    </p:set>
                                    <p:animEffect transition="in" filter="wipe(left)">
                                      <p:cBhvr>
                                        <p:cTn id="124" dur="500"/>
                                        <p:tgtEl>
                                          <p:spTgt spid="110"/>
                                        </p:tgtEl>
                                      </p:cBhvr>
                                    </p:animEffect>
                                  </p:childTnLst>
                                </p:cTn>
                              </p:par>
                            </p:childTnLst>
                          </p:cTn>
                        </p:par>
                        <p:par>
                          <p:cTn id="125" fill="hold">
                            <p:stCondLst>
                              <p:cond delay="500"/>
                            </p:stCondLst>
                            <p:childTnLst>
                              <p:par>
                                <p:cTn id="126" presetID="10" presetClass="entr" presetSubtype="0" fill="hold" grpId="0" nodeType="afterEffect">
                                  <p:stCondLst>
                                    <p:cond delay="0"/>
                                  </p:stCondLst>
                                  <p:childTnLst>
                                    <p:set>
                                      <p:cBhvr>
                                        <p:cTn id="127" dur="1" fill="hold">
                                          <p:stCondLst>
                                            <p:cond delay="0"/>
                                          </p:stCondLst>
                                        </p:cTn>
                                        <p:tgtEl>
                                          <p:spTgt spid="41"/>
                                        </p:tgtEl>
                                        <p:attrNameLst>
                                          <p:attrName>style.visibility</p:attrName>
                                        </p:attrNameLst>
                                      </p:cBhvr>
                                      <p:to>
                                        <p:strVal val="visible"/>
                                      </p:to>
                                    </p:set>
                                    <p:animEffect transition="in" filter="fade">
                                      <p:cBhvr>
                                        <p:cTn id="128" dur="500"/>
                                        <p:tgtEl>
                                          <p:spTgt spid="41"/>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4" fill="hold" nodeType="clickEffect">
                                  <p:stCondLst>
                                    <p:cond delay="0"/>
                                  </p:stCondLst>
                                  <p:childTnLst>
                                    <p:set>
                                      <p:cBhvr>
                                        <p:cTn id="132" dur="1" fill="hold">
                                          <p:stCondLst>
                                            <p:cond delay="0"/>
                                          </p:stCondLst>
                                        </p:cTn>
                                        <p:tgtEl>
                                          <p:spTgt spid="109"/>
                                        </p:tgtEl>
                                        <p:attrNameLst>
                                          <p:attrName>style.visibility</p:attrName>
                                        </p:attrNameLst>
                                      </p:cBhvr>
                                      <p:to>
                                        <p:strVal val="visible"/>
                                      </p:to>
                                    </p:set>
                                    <p:animEffect transition="in" filter="wipe(down)">
                                      <p:cBhvr>
                                        <p:cTn id="133" dur="500"/>
                                        <p:tgtEl>
                                          <p:spTgt spid="109"/>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47"/>
                                        </p:tgtEl>
                                        <p:attrNameLst>
                                          <p:attrName>style.visibility</p:attrName>
                                        </p:attrNameLst>
                                      </p:cBhvr>
                                      <p:to>
                                        <p:strVal val="visible"/>
                                      </p:to>
                                    </p:set>
                                    <p:animEffect transition="in" filter="fade">
                                      <p:cBhvr>
                                        <p:cTn id="13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72" grpId="0"/>
      <p:bldP spid="29" grpId="0"/>
      <p:bldP spid="33" grpId="0" animBg="1"/>
      <p:bldP spid="49" grpId="0" build="p"/>
      <p:bldP spid="62" grpId="0" animBg="1"/>
      <p:bldP spid="66" grpId="0"/>
      <p:bldP spid="68" grpId="0" animBg="1"/>
      <p:bldP spid="73" grpId="0"/>
      <p:bldP spid="76" grpId="0" animBg="1"/>
      <p:bldP spid="84" grpId="0"/>
      <p:bldP spid="108" grpId="0"/>
      <p:bldP spid="110" grpId="0"/>
      <p:bldP spid="41" grpId="0" animBg="1"/>
      <p:bldP spid="4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 y="0"/>
            <a:ext cx="9089201" cy="600635"/>
          </a:xfrm>
        </p:spPr>
        <p:txBody>
          <a:bodyPr>
            <a:normAutofit/>
          </a:bodyPr>
          <a:lstStyle/>
          <a:p>
            <a:pPr algn="l"/>
            <a:r>
              <a:rPr lang="en-US" sz="3200" b="1" i="1" dirty="0" smtClean="0">
                <a:solidFill>
                  <a:srgbClr val="FF0000"/>
                </a:solidFill>
                <a:effectLst>
                  <a:outerShdw blurRad="38100" dist="38100" dir="2700000" algn="tl">
                    <a:srgbClr val="000000">
                      <a:alpha val="43137"/>
                    </a:srgbClr>
                  </a:outerShdw>
                </a:effectLst>
              </a:rPr>
              <a:t>Perform Integrated Change Control</a:t>
            </a:r>
            <a:r>
              <a:rPr lang="en-US" sz="2800" b="1" dirty="0" smtClean="0">
                <a:solidFill>
                  <a:srgbClr val="FF0000"/>
                </a:solidFill>
                <a:effectLst>
                  <a:outerShdw blurRad="38100" dist="38100" dir="2700000" algn="tl">
                    <a:srgbClr val="000000">
                      <a:alpha val="43137"/>
                    </a:srgbClr>
                  </a:outerShdw>
                </a:effectLst>
              </a:rPr>
              <a:t> Inputs &amp; Outputs</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6977742" y="6076429"/>
            <a:ext cx="2133600" cy="365125"/>
          </a:xfrm>
        </p:spPr>
        <p:txBody>
          <a:bodyPr/>
          <a:lstStyle/>
          <a:p>
            <a:fld id="{B6F15528-21DE-4FAA-801E-634DDDAF4B2B}" type="slidenum">
              <a:rPr lang="en-US" b="1" smtClean="0">
                <a:solidFill>
                  <a:prstClr val="black"/>
                </a:solidFill>
              </a:rPr>
              <a:pPr/>
              <a:t>17</a:t>
            </a:fld>
            <a:endParaRPr lang="en-US" b="1" dirty="0">
              <a:solidFill>
                <a:prstClr val="black"/>
              </a:solidFill>
            </a:endParaRPr>
          </a:p>
        </p:txBody>
      </p:sp>
      <p:sp>
        <p:nvSpPr>
          <p:cNvPr id="6" name="Flowchart: Predefined Process 5"/>
          <p:cNvSpPr>
            <a:spLocks noChangeAspect="1"/>
          </p:cNvSpPr>
          <p:nvPr/>
        </p:nvSpPr>
        <p:spPr>
          <a:xfrm>
            <a:off x="3276600" y="2590145"/>
            <a:ext cx="2010075" cy="1346751"/>
          </a:xfrm>
          <a:prstGeom prst="flowChartPredefinedProcess">
            <a:avLst/>
          </a:prstGeom>
          <a:solidFill>
            <a:schemeClr val="accent3">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prstClr val="black"/>
                </a:solidFill>
              </a:rPr>
              <a:t>Perform Integrated Change Control</a:t>
            </a:r>
            <a:endParaRPr lang="en-US" sz="2000" b="1" dirty="0">
              <a:solidFill>
                <a:prstClr val="black"/>
              </a:solidFill>
            </a:endParaRPr>
          </a:p>
        </p:txBody>
      </p:sp>
      <p:sp>
        <p:nvSpPr>
          <p:cNvPr id="14" name="TextBox 13"/>
          <p:cNvSpPr txBox="1"/>
          <p:nvPr/>
        </p:nvSpPr>
        <p:spPr>
          <a:xfrm>
            <a:off x="85289" y="2262552"/>
            <a:ext cx="2702338" cy="2308324"/>
          </a:xfrm>
          <a:prstGeom prst="rect">
            <a:avLst/>
          </a:prstGeom>
          <a:noFill/>
        </p:spPr>
        <p:txBody>
          <a:bodyPr wrap="square" rtlCol="0">
            <a:spAutoFit/>
          </a:bodyPr>
          <a:lstStyle/>
          <a:p>
            <a:pPr marL="339725" indent="-339725">
              <a:buSzPct val="90000"/>
              <a:buFont typeface="+mj-lt"/>
              <a:buAutoNum type="arabicPeriod"/>
            </a:pPr>
            <a:r>
              <a:rPr lang="en-US" sz="2400" b="1" dirty="0" smtClean="0">
                <a:solidFill>
                  <a:prstClr val="black"/>
                </a:solidFill>
              </a:rPr>
              <a:t>PMP</a:t>
            </a:r>
          </a:p>
          <a:p>
            <a:pPr marL="339725" indent="-339725">
              <a:buSzPct val="90000"/>
              <a:buFont typeface="+mj-lt"/>
              <a:buAutoNum type="arabicPeriod"/>
            </a:pPr>
            <a:r>
              <a:rPr lang="en-US" sz="2400" b="1" dirty="0" smtClean="0">
                <a:solidFill>
                  <a:prstClr val="black"/>
                </a:solidFill>
              </a:rPr>
              <a:t>PDs (w/a)</a:t>
            </a:r>
          </a:p>
          <a:p>
            <a:pPr marL="339725" indent="-339725">
              <a:buSzPct val="90000"/>
              <a:buFont typeface="+mj-lt"/>
              <a:buAutoNum type="arabicPeriod"/>
            </a:pPr>
            <a:r>
              <a:rPr lang="en-US" sz="2400" b="1" dirty="0" smtClean="0">
                <a:solidFill>
                  <a:srgbClr val="0000CC"/>
                </a:solidFill>
              </a:rPr>
              <a:t>WPR</a:t>
            </a:r>
            <a:r>
              <a:rPr lang="en-US" sz="2400" dirty="0" smtClean="0">
                <a:solidFill>
                  <a:prstClr val="black"/>
                </a:solidFill>
              </a:rPr>
              <a:t>*</a:t>
            </a:r>
          </a:p>
          <a:p>
            <a:pPr marL="339725" indent="-339725">
              <a:buSzPct val="90000"/>
              <a:buFont typeface="+mj-lt"/>
              <a:buAutoNum type="arabicPeriod"/>
            </a:pPr>
            <a:r>
              <a:rPr lang="en-US" sz="2400" b="1" dirty="0" smtClean="0">
                <a:solidFill>
                  <a:prstClr val="black"/>
                </a:solidFill>
              </a:rPr>
              <a:t>OPA</a:t>
            </a:r>
          </a:p>
          <a:p>
            <a:pPr marL="339725" indent="-339725">
              <a:buSzPct val="90000"/>
              <a:buFont typeface="+mj-lt"/>
              <a:buAutoNum type="arabicPeriod"/>
            </a:pPr>
            <a:r>
              <a:rPr lang="en-US" sz="2400" b="1" dirty="0" smtClean="0">
                <a:solidFill>
                  <a:prstClr val="black"/>
                </a:solidFill>
              </a:rPr>
              <a:t>Any Specific Input</a:t>
            </a:r>
            <a:endParaRPr lang="en-US" sz="2400" b="1" dirty="0">
              <a:solidFill>
                <a:prstClr val="black"/>
              </a:solidFill>
            </a:endParaRPr>
          </a:p>
        </p:txBody>
      </p:sp>
      <p:sp>
        <p:nvSpPr>
          <p:cNvPr id="10" name="Right Arrow 9"/>
          <p:cNvSpPr/>
          <p:nvPr/>
        </p:nvSpPr>
        <p:spPr>
          <a:xfrm>
            <a:off x="5545015" y="2983524"/>
            <a:ext cx="320352" cy="320352"/>
          </a:xfrm>
          <a:prstGeom prst="rightArrow">
            <a:avLst>
              <a:gd name="adj1" fmla="val 60000"/>
              <a:gd name="adj2" fmla="val 50000"/>
            </a:avLst>
          </a:prstGeom>
          <a:solidFill>
            <a:schemeClr val="tx1"/>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5" name="TextBox 14"/>
          <p:cNvSpPr txBox="1"/>
          <p:nvPr/>
        </p:nvSpPr>
        <p:spPr>
          <a:xfrm>
            <a:off x="6061074" y="2240377"/>
            <a:ext cx="3235326" cy="3046988"/>
          </a:xfrm>
          <a:prstGeom prst="rect">
            <a:avLst/>
          </a:prstGeom>
          <a:noFill/>
        </p:spPr>
        <p:txBody>
          <a:bodyPr wrap="square" rtlCol="0">
            <a:spAutoFit/>
          </a:bodyPr>
          <a:lstStyle/>
          <a:p>
            <a:pPr marL="339725" indent="-339725">
              <a:buSzPct val="90000"/>
              <a:buFont typeface="+mj-lt"/>
              <a:buAutoNum type="arabicPeriod"/>
            </a:pPr>
            <a:r>
              <a:rPr lang="en-US" sz="2400" b="1" dirty="0" smtClean="0">
                <a:solidFill>
                  <a:prstClr val="black"/>
                </a:solidFill>
              </a:rPr>
              <a:t>PMP Updates</a:t>
            </a:r>
          </a:p>
          <a:p>
            <a:pPr marL="339725" indent="-339725">
              <a:buSzPct val="90000"/>
              <a:buFont typeface="+mj-lt"/>
              <a:buAutoNum type="arabicPeriod"/>
            </a:pPr>
            <a:r>
              <a:rPr lang="en-US" sz="2400" b="1" dirty="0" smtClean="0">
                <a:solidFill>
                  <a:prstClr val="black"/>
                </a:solidFill>
              </a:rPr>
              <a:t>PD Updates</a:t>
            </a:r>
          </a:p>
          <a:p>
            <a:pPr marL="339725" indent="-339725">
              <a:buSzPct val="90000"/>
              <a:buFont typeface="+mj-lt"/>
              <a:buAutoNum type="arabicPeriod"/>
            </a:pPr>
            <a:r>
              <a:rPr lang="en-US" sz="2400" b="1" dirty="0" smtClean="0">
                <a:solidFill>
                  <a:srgbClr val="0000CC"/>
                </a:solidFill>
              </a:rPr>
              <a:t>WPR</a:t>
            </a:r>
            <a:endParaRPr lang="en-US" sz="2400" dirty="0">
              <a:solidFill>
                <a:prstClr val="black"/>
              </a:solidFill>
            </a:endParaRPr>
          </a:p>
          <a:p>
            <a:pPr marL="339725" indent="-339725">
              <a:buSzPct val="90000"/>
              <a:buFont typeface="+mj-lt"/>
              <a:buAutoNum type="arabicPeriod"/>
            </a:pPr>
            <a:r>
              <a:rPr lang="en-US" sz="2400" b="1" dirty="0" smtClean="0">
                <a:solidFill>
                  <a:prstClr val="black"/>
                </a:solidFill>
              </a:rPr>
              <a:t>OPA Updates</a:t>
            </a:r>
          </a:p>
          <a:p>
            <a:pPr marL="339725" indent="-339725">
              <a:buSzPct val="90000"/>
              <a:buFont typeface="+mj-lt"/>
              <a:buAutoNum type="arabicPeriod"/>
            </a:pPr>
            <a:r>
              <a:rPr lang="en-US" sz="2400" b="1" dirty="0" smtClean="0">
                <a:solidFill>
                  <a:prstClr val="black"/>
                </a:solidFill>
              </a:rPr>
              <a:t>Any Specific  </a:t>
            </a:r>
            <a:r>
              <a:rPr lang="en-US" sz="2400" b="1" dirty="0">
                <a:solidFill>
                  <a:prstClr val="black"/>
                </a:solidFill>
              </a:rPr>
              <a:t>Output</a:t>
            </a:r>
          </a:p>
          <a:p>
            <a:pPr algn="ctr">
              <a:buSzPct val="90000"/>
            </a:pPr>
            <a:r>
              <a:rPr lang="en-US" sz="2400" b="1" dirty="0" smtClean="0">
                <a:solidFill>
                  <a:prstClr val="black"/>
                </a:solidFill>
              </a:rPr>
              <a:t>+</a:t>
            </a:r>
          </a:p>
          <a:p>
            <a:pPr marL="339725" indent="-339725">
              <a:buSzPct val="90000"/>
              <a:buFont typeface="+mj-lt"/>
              <a:buAutoNum type="arabicPeriod" startAt="6"/>
            </a:pPr>
            <a:r>
              <a:rPr lang="en-US" sz="2400" b="1" dirty="0" smtClean="0">
                <a:solidFill>
                  <a:srgbClr val="0000CC"/>
                </a:solidFill>
              </a:rPr>
              <a:t>Approved Change Requests</a:t>
            </a:r>
          </a:p>
        </p:txBody>
      </p:sp>
      <p:cxnSp>
        <p:nvCxnSpPr>
          <p:cNvPr id="19" name="Straight Connector 18"/>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Right Arrow 19"/>
          <p:cNvSpPr/>
          <p:nvPr/>
        </p:nvSpPr>
        <p:spPr>
          <a:xfrm>
            <a:off x="2690269" y="3001095"/>
            <a:ext cx="357731" cy="320352"/>
          </a:xfrm>
          <a:prstGeom prst="rightArrow">
            <a:avLst>
              <a:gd name="adj1" fmla="val 60000"/>
              <a:gd name="adj2" fmla="val 50000"/>
            </a:avLst>
          </a:prstGeom>
          <a:solidFill>
            <a:schemeClr val="tx1"/>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26" name="TextBox 25"/>
          <p:cNvSpPr txBox="1"/>
          <p:nvPr/>
        </p:nvSpPr>
        <p:spPr>
          <a:xfrm>
            <a:off x="1708639" y="914400"/>
            <a:ext cx="3461238" cy="1015663"/>
          </a:xfrm>
          <a:prstGeom prst="rect">
            <a:avLst/>
          </a:prstGeom>
          <a:noFill/>
        </p:spPr>
        <p:txBody>
          <a:bodyPr wrap="square" rtlCol="0">
            <a:spAutoFit/>
          </a:bodyPr>
          <a:lstStyle/>
          <a:p>
            <a:pPr marL="176213" indent="-176213">
              <a:buSzPct val="100000"/>
              <a:buFont typeface="Arial" panose="020B0604020202020204" pitchFamily="34" charset="0"/>
              <a:buChar char="•"/>
            </a:pPr>
            <a:r>
              <a:rPr lang="en-US" sz="2000" b="1" dirty="0" smtClean="0">
                <a:solidFill>
                  <a:srgbClr val="0000CC"/>
                </a:solidFill>
              </a:rPr>
              <a:t>Scope Management Plan</a:t>
            </a:r>
          </a:p>
          <a:p>
            <a:pPr marL="176213" indent="-176213">
              <a:buSzPct val="100000"/>
              <a:buFont typeface="Arial" panose="020B0604020202020204" pitchFamily="34" charset="0"/>
              <a:buChar char="•"/>
            </a:pPr>
            <a:r>
              <a:rPr lang="en-US" sz="2000" b="1" dirty="0" smtClean="0">
                <a:solidFill>
                  <a:srgbClr val="0000CC"/>
                </a:solidFill>
              </a:rPr>
              <a:t>Scope Baseline</a:t>
            </a:r>
          </a:p>
          <a:p>
            <a:pPr marL="176213" indent="-176213">
              <a:buSzPct val="100000"/>
              <a:buFont typeface="Arial" panose="020B0604020202020204" pitchFamily="34" charset="0"/>
              <a:buChar char="•"/>
            </a:pPr>
            <a:r>
              <a:rPr lang="en-US" sz="2000" b="1" dirty="0" smtClean="0">
                <a:solidFill>
                  <a:srgbClr val="0000CC"/>
                </a:solidFill>
              </a:rPr>
              <a:t>Change Management Plan </a:t>
            </a:r>
            <a:endParaRPr lang="en-US" sz="2000" b="1" dirty="0">
              <a:solidFill>
                <a:srgbClr val="0000CC"/>
              </a:solidFill>
            </a:endParaRPr>
          </a:p>
        </p:txBody>
      </p:sp>
      <p:sp>
        <p:nvSpPr>
          <p:cNvPr id="32" name="Freeform 31"/>
          <p:cNvSpPr>
            <a:spLocks noChangeAspect="1"/>
          </p:cNvSpPr>
          <p:nvPr/>
        </p:nvSpPr>
        <p:spPr>
          <a:xfrm>
            <a:off x="890954" y="1084387"/>
            <a:ext cx="836307" cy="1260231"/>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TextBox 22"/>
          <p:cNvSpPr txBox="1"/>
          <p:nvPr/>
        </p:nvSpPr>
        <p:spPr>
          <a:xfrm>
            <a:off x="1987062" y="6210568"/>
            <a:ext cx="6547338" cy="369332"/>
          </a:xfrm>
          <a:prstGeom prst="rect">
            <a:avLst/>
          </a:prstGeom>
          <a:noFill/>
        </p:spPr>
        <p:txBody>
          <a:bodyPr wrap="square" rtlCol="0">
            <a:spAutoFit/>
          </a:bodyPr>
          <a:lstStyle/>
          <a:p>
            <a:pPr marL="398463" indent="-398463"/>
            <a:r>
              <a:rPr lang="en-US" dirty="0" smtClean="0">
                <a:solidFill>
                  <a:prstClr val="black"/>
                </a:solidFill>
              </a:rPr>
              <a:t>*:	from the </a:t>
            </a:r>
            <a:r>
              <a:rPr lang="en-US" i="1" dirty="0" smtClean="0">
                <a:solidFill>
                  <a:prstClr val="black"/>
                </a:solidFill>
              </a:rPr>
              <a:t>Monitor &amp; Control Project Work </a:t>
            </a:r>
            <a:r>
              <a:rPr lang="en-US" dirty="0" smtClean="0">
                <a:solidFill>
                  <a:prstClr val="black"/>
                </a:solidFill>
              </a:rPr>
              <a:t>process</a:t>
            </a:r>
          </a:p>
        </p:txBody>
      </p:sp>
      <p:sp>
        <p:nvSpPr>
          <p:cNvPr id="4"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
        <p:nvSpPr>
          <p:cNvPr id="24" name="Freeform 23"/>
          <p:cNvSpPr>
            <a:spLocks noChangeAspect="1"/>
          </p:cNvSpPr>
          <p:nvPr/>
        </p:nvSpPr>
        <p:spPr>
          <a:xfrm rot="14255495" flipH="1">
            <a:off x="-65644" y="4212983"/>
            <a:ext cx="972693" cy="740171"/>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TextBox 27"/>
          <p:cNvSpPr txBox="1"/>
          <p:nvPr/>
        </p:nvSpPr>
        <p:spPr>
          <a:xfrm>
            <a:off x="0" y="5117123"/>
            <a:ext cx="2590799" cy="361637"/>
          </a:xfrm>
          <a:prstGeom prst="rect">
            <a:avLst/>
          </a:prstGeom>
          <a:noFill/>
        </p:spPr>
        <p:txBody>
          <a:bodyPr wrap="square" rtlCol="0">
            <a:spAutoFit/>
          </a:bodyPr>
          <a:lstStyle/>
          <a:p>
            <a:pPr marL="176213" indent="-176213">
              <a:lnSpc>
                <a:spcPts val="2100"/>
              </a:lnSpc>
              <a:buSzPct val="100000"/>
              <a:buFont typeface="Arial" panose="020B0604020202020204" pitchFamily="34" charset="0"/>
              <a:buChar char="•"/>
            </a:pPr>
            <a:r>
              <a:rPr lang="en-US" sz="2400" b="1" dirty="0" smtClean="0">
                <a:solidFill>
                  <a:srgbClr val="0000CC"/>
                </a:solidFill>
              </a:rPr>
              <a:t>Change Requests</a:t>
            </a:r>
            <a:endParaRPr lang="en-US" sz="2400" b="1" dirty="0">
              <a:solidFill>
                <a:srgbClr val="0000CC"/>
              </a:solidFill>
            </a:endParaRPr>
          </a:p>
        </p:txBody>
      </p:sp>
      <p:sp>
        <p:nvSpPr>
          <p:cNvPr id="5" name="TextBox 4"/>
          <p:cNvSpPr txBox="1"/>
          <p:nvPr/>
        </p:nvSpPr>
        <p:spPr>
          <a:xfrm>
            <a:off x="7822842" y="3493395"/>
            <a:ext cx="543739" cy="923330"/>
          </a:xfrm>
          <a:prstGeom prst="rect">
            <a:avLst/>
          </a:prstGeom>
          <a:noFill/>
        </p:spPr>
        <p:txBody>
          <a:bodyPr wrap="none" rtlCol="0">
            <a:spAutoFit/>
          </a:bodyPr>
          <a:lstStyle/>
          <a:p>
            <a:r>
              <a:rPr lang="en-US" sz="5400" dirty="0" smtClean="0">
                <a:solidFill>
                  <a:srgbClr val="FF0000"/>
                </a:solidFill>
              </a:rPr>
              <a:t>X</a:t>
            </a:r>
            <a:endParaRPr lang="en-US" sz="5400" dirty="0">
              <a:solidFill>
                <a:srgbClr val="FF0000"/>
              </a:solidFill>
            </a:endParaRPr>
          </a:p>
        </p:txBody>
      </p:sp>
      <p:sp>
        <p:nvSpPr>
          <p:cNvPr id="21" name="TextBox 20"/>
          <p:cNvSpPr txBox="1"/>
          <p:nvPr/>
        </p:nvSpPr>
        <p:spPr>
          <a:xfrm>
            <a:off x="7000061" y="2743200"/>
            <a:ext cx="543739" cy="923330"/>
          </a:xfrm>
          <a:prstGeom prst="rect">
            <a:avLst/>
          </a:prstGeom>
          <a:noFill/>
        </p:spPr>
        <p:txBody>
          <a:bodyPr wrap="none" rtlCol="0">
            <a:spAutoFit/>
          </a:bodyPr>
          <a:lstStyle/>
          <a:p>
            <a:r>
              <a:rPr lang="en-US" sz="5400" dirty="0" smtClean="0">
                <a:solidFill>
                  <a:srgbClr val="FF0000"/>
                </a:solidFill>
              </a:rPr>
              <a:t>X</a:t>
            </a:r>
            <a:endParaRPr lang="en-US" sz="5400" dirty="0">
              <a:solidFill>
                <a:srgbClr val="FF0000"/>
              </a:solidFill>
            </a:endParaRPr>
          </a:p>
        </p:txBody>
      </p:sp>
    </p:spTree>
    <p:extLst>
      <p:ext uri="{BB962C8B-B14F-4D97-AF65-F5344CB8AC3E}">
        <p14:creationId xmlns:p14="http://schemas.microsoft.com/office/powerpoint/2010/main" val="29040341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childTnLst>
                          </p:cTn>
                        </p:par>
                        <p:par>
                          <p:cTn id="23" fill="hold">
                            <p:stCondLst>
                              <p:cond delay="500"/>
                            </p:stCondLst>
                            <p:childTnLst>
                              <p:par>
                                <p:cTn id="24" presetID="1" presetClass="entr" presetSubtype="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childTnLst>
                                </p:cTn>
                              </p:par>
                            </p:childTnLst>
                          </p:cTn>
                        </p:par>
                        <p:par>
                          <p:cTn id="26" fill="hold">
                            <p:stCondLst>
                              <p:cond delay="500"/>
                            </p:stCondLst>
                            <p:childTnLst>
                              <p:par>
                                <p:cTn id="27" presetID="1" presetClass="entr" presetSubtype="0"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up)">
                                      <p:cBhvr>
                                        <p:cTn id="33" dur="500"/>
                                        <p:tgtEl>
                                          <p:spTgt spid="24"/>
                                        </p:tgtEl>
                                      </p:cBhvr>
                                    </p:animEffect>
                                  </p:childTnLst>
                                </p:cTn>
                              </p:par>
                            </p:childTnLst>
                          </p:cTn>
                        </p:par>
                        <p:par>
                          <p:cTn id="34" fill="hold">
                            <p:stCondLst>
                              <p:cond delay="500"/>
                            </p:stCondLst>
                            <p:childTnLst>
                              <p:par>
                                <p:cTn id="35" presetID="1"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P spid="15" grpId="0"/>
      <p:bldP spid="26" grpId="0"/>
      <p:bldP spid="32" grpId="0" animBg="1"/>
      <p:bldP spid="23" grpId="0"/>
      <p:bldP spid="24" grpId="0" animBg="1"/>
      <p:bldP spid="28" grpId="0"/>
      <p:bldP spid="5"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a:solidFill>
                  <a:srgbClr val="FF0000"/>
                </a:solidFill>
                <a:effectLst>
                  <a:outerShdw blurRad="38100" dist="38100" dir="2700000" algn="tl">
                    <a:srgbClr val="000000">
                      <a:alpha val="43137"/>
                    </a:srgbClr>
                  </a:outerShdw>
                </a:effectLst>
              </a:rPr>
              <a:t>Perform Integrated Change Control - </a:t>
            </a:r>
            <a:r>
              <a:rPr lang="en-US" sz="2800" b="1" dirty="0" smtClean="0">
                <a:solidFill>
                  <a:srgbClr val="FF0000"/>
                </a:solidFill>
                <a:effectLst>
                  <a:outerShdw blurRad="38100" dist="38100" dir="2700000" algn="tl">
                    <a:srgbClr val="000000">
                      <a:alpha val="43137"/>
                    </a:srgbClr>
                  </a:outerShdw>
                </a:effectLst>
              </a:rPr>
              <a:t>Inputs – 1/2 </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18</a:t>
            </a:fld>
            <a:endParaRPr lang="en-US" b="1" dirty="0">
              <a:solidFill>
                <a:prstClr val="black"/>
              </a:solidFill>
            </a:endParaRPr>
          </a:p>
        </p:txBody>
      </p:sp>
      <p:graphicFrame>
        <p:nvGraphicFramePr>
          <p:cNvPr id="19" name="Table 18"/>
          <p:cNvGraphicFramePr>
            <a:graphicFrameLocks noGrp="1"/>
          </p:cNvGraphicFramePr>
          <p:nvPr>
            <p:extLst>
              <p:ext uri="{D42A27DB-BD31-4B8C-83A1-F6EECF244321}">
                <p14:modId xmlns:p14="http://schemas.microsoft.com/office/powerpoint/2010/main" val="806958517"/>
              </p:ext>
            </p:extLst>
          </p:nvPr>
        </p:nvGraphicFramePr>
        <p:xfrm>
          <a:off x="228600" y="548640"/>
          <a:ext cx="8686800" cy="2499360"/>
        </p:xfrm>
        <a:graphic>
          <a:graphicData uri="http://schemas.openxmlformats.org/drawingml/2006/table">
            <a:tbl>
              <a:tblPr firstRow="1" bandRow="1">
                <a:tableStyleId>{5940675A-B579-460E-94D1-54222C63F5DA}</a:tableStyleId>
              </a:tblPr>
              <a:tblGrid>
                <a:gridCol w="1600200"/>
                <a:gridCol w="7086600"/>
              </a:tblGrid>
              <a:tr h="457200">
                <a:tc>
                  <a:txBody>
                    <a:bodyPr/>
                    <a:lstStyle/>
                    <a:p>
                      <a:r>
                        <a:rPr lang="en-US" sz="2000" b="1" dirty="0" smtClean="0"/>
                        <a:t>Input</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r h="457200">
                <a:tc>
                  <a:txBody>
                    <a:bodyPr/>
                    <a:lstStyle/>
                    <a:p>
                      <a:r>
                        <a:rPr lang="en-US" sz="2000" b="1" dirty="0" smtClean="0"/>
                        <a:t>Project</a:t>
                      </a:r>
                      <a:r>
                        <a:rPr lang="en-US" sz="2000" b="1" baseline="0" dirty="0" smtClean="0"/>
                        <a:t> Management Plan</a:t>
                      </a:r>
                      <a:endParaRPr lang="en-US" sz="2000" b="1" dirty="0"/>
                    </a:p>
                  </a:txBody>
                  <a:tcPr marT="91440" marB="91440"/>
                </a:tc>
                <a:tc>
                  <a:txBody>
                    <a:bodyPr/>
                    <a:lstStyle/>
                    <a:p>
                      <a:pPr marL="177800" indent="-177800">
                        <a:buFont typeface="Arial" panose="020B0604020202020204" pitchFamily="34" charset="0"/>
                        <a:buChar char="•"/>
                      </a:pPr>
                      <a:r>
                        <a:rPr lang="en-US" sz="2000" b="1" kern="1200" dirty="0" smtClean="0">
                          <a:solidFill>
                            <a:schemeClr val="tx1"/>
                          </a:solidFill>
                          <a:latin typeface="+mn-lt"/>
                          <a:ea typeface="+mn-ea"/>
                          <a:cs typeface="+mn-cs"/>
                        </a:rPr>
                        <a:t>Scope management plan, which contains the procedures for scope changes;</a:t>
                      </a:r>
                    </a:p>
                    <a:p>
                      <a:pPr marL="177800" indent="-177800">
                        <a:buFont typeface="Arial" panose="020B0604020202020204" pitchFamily="34" charset="0"/>
                        <a:buChar char="•"/>
                      </a:pPr>
                      <a:r>
                        <a:rPr lang="en-US" sz="2000" b="1" kern="1200" dirty="0" smtClean="0">
                          <a:solidFill>
                            <a:schemeClr val="tx1"/>
                          </a:solidFill>
                          <a:latin typeface="+mn-lt"/>
                          <a:ea typeface="+mn-ea"/>
                          <a:cs typeface="+mn-cs"/>
                        </a:rPr>
                        <a:t>Scope baseline, which provides product definition; and</a:t>
                      </a:r>
                    </a:p>
                    <a:p>
                      <a:pPr marL="177800" indent="-177800">
                        <a:buFont typeface="Arial" panose="020B0604020202020204" pitchFamily="34" charset="0"/>
                        <a:buChar char="•"/>
                      </a:pPr>
                      <a:r>
                        <a:rPr lang="en-US" sz="2000" b="1" kern="1200" dirty="0" smtClean="0">
                          <a:solidFill>
                            <a:schemeClr val="tx1"/>
                          </a:solidFill>
                          <a:latin typeface="+mn-lt"/>
                          <a:ea typeface="+mn-ea"/>
                          <a:cs typeface="+mn-cs"/>
                        </a:rPr>
                        <a:t>Change management plan, which provides the direction for managing the change control process and</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documents the formal change control board (CCB)</a:t>
                      </a:r>
                      <a:endParaRPr lang="en-US" sz="2000" b="1" dirty="0"/>
                    </a:p>
                  </a:txBody>
                  <a:tcPr marT="91440" marB="91440"/>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837353886"/>
              </p:ext>
            </p:extLst>
          </p:nvPr>
        </p:nvGraphicFramePr>
        <p:xfrm>
          <a:off x="228600" y="3048000"/>
          <a:ext cx="8686800" cy="1402080"/>
        </p:xfrm>
        <a:graphic>
          <a:graphicData uri="http://schemas.openxmlformats.org/drawingml/2006/table">
            <a:tbl>
              <a:tblPr firstRow="1" bandRow="1">
                <a:tableStyleId>{5940675A-B579-460E-94D1-54222C63F5DA}</a:tableStyleId>
              </a:tblPr>
              <a:tblGrid>
                <a:gridCol w="1600200"/>
                <a:gridCol w="7086600"/>
              </a:tblGrid>
              <a:tr h="472440">
                <a:tc>
                  <a:txBody>
                    <a:bodyPr/>
                    <a:lstStyle/>
                    <a:p>
                      <a:r>
                        <a:rPr lang="en-US" sz="2000" b="1" dirty="0" smtClean="0"/>
                        <a:t>WPR</a:t>
                      </a:r>
                      <a:endParaRPr lang="en-US" sz="2000" b="1" dirty="0"/>
                    </a:p>
                  </a:txBody>
                  <a:tcPr marT="91440" marB="91440"/>
                </a:tc>
                <a:tc>
                  <a:txBody>
                    <a:bodyPr/>
                    <a:lstStyle/>
                    <a:p>
                      <a:pPr marL="0" indent="0">
                        <a:buFont typeface="Arial" panose="020B0604020202020204" pitchFamily="34" charset="0"/>
                        <a:buNone/>
                      </a:pPr>
                      <a:r>
                        <a:rPr lang="en-US" sz="2000" b="1" kern="1200" dirty="0" smtClean="0">
                          <a:solidFill>
                            <a:schemeClr val="tx1"/>
                          </a:solidFill>
                          <a:latin typeface="+mn-lt"/>
                          <a:ea typeface="+mn-ea"/>
                          <a:cs typeface="+mn-cs"/>
                        </a:rPr>
                        <a:t>Work performance reports of particular interest to the Perform Integrated Change</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Control process include resource availability, schedule and cost data, and earned value management (EVM) reports, </a:t>
                      </a:r>
                      <a:r>
                        <a:rPr lang="en-US" sz="2000" b="1" kern="1200" dirty="0" err="1" smtClean="0">
                          <a:solidFill>
                            <a:schemeClr val="tx1"/>
                          </a:solidFill>
                          <a:latin typeface="+mn-lt"/>
                          <a:ea typeface="+mn-ea"/>
                          <a:cs typeface="+mn-cs"/>
                        </a:rPr>
                        <a:t>burnup</a:t>
                      </a:r>
                      <a:r>
                        <a:rPr lang="en-US" sz="2000" b="1" kern="1200" dirty="0" smtClean="0">
                          <a:solidFill>
                            <a:schemeClr val="tx1"/>
                          </a:solidFill>
                          <a:latin typeface="+mn-lt"/>
                          <a:ea typeface="+mn-ea"/>
                          <a:cs typeface="+mn-cs"/>
                        </a:rPr>
                        <a:t> or </a:t>
                      </a:r>
                      <a:r>
                        <a:rPr lang="en-US" sz="2000" b="1" kern="1200" dirty="0" err="1" smtClean="0">
                          <a:solidFill>
                            <a:schemeClr val="tx1"/>
                          </a:solidFill>
                          <a:latin typeface="+mn-lt"/>
                          <a:ea typeface="+mn-ea"/>
                          <a:cs typeface="+mn-cs"/>
                        </a:rPr>
                        <a:t>burndown</a:t>
                      </a:r>
                      <a:r>
                        <a:rPr lang="en-US" sz="2000" b="1" kern="1200" dirty="0" smtClean="0">
                          <a:solidFill>
                            <a:schemeClr val="tx1"/>
                          </a:solidFill>
                          <a:latin typeface="+mn-lt"/>
                          <a:ea typeface="+mn-ea"/>
                          <a:cs typeface="+mn-cs"/>
                        </a:rPr>
                        <a:t> charts</a:t>
                      </a:r>
                    </a:p>
                  </a:txBody>
                  <a:tcPr marT="91440" marB="91440"/>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737555319"/>
              </p:ext>
            </p:extLst>
          </p:nvPr>
        </p:nvGraphicFramePr>
        <p:xfrm>
          <a:off x="228600" y="4459899"/>
          <a:ext cx="8686800" cy="2316480"/>
        </p:xfrm>
        <a:graphic>
          <a:graphicData uri="http://schemas.openxmlformats.org/drawingml/2006/table">
            <a:tbl>
              <a:tblPr firstRow="1" bandRow="1">
                <a:tableStyleId>{5940675A-B579-460E-94D1-54222C63F5DA}</a:tableStyleId>
              </a:tblPr>
              <a:tblGrid>
                <a:gridCol w="1600200"/>
                <a:gridCol w="7086600"/>
              </a:tblGrid>
              <a:tr h="335280">
                <a:tc>
                  <a:txBody>
                    <a:bodyPr/>
                    <a:lstStyle/>
                    <a:p>
                      <a:r>
                        <a:rPr lang="en-US" sz="2000" b="1" kern="1200" dirty="0" smtClean="0">
                          <a:solidFill>
                            <a:schemeClr val="tx1"/>
                          </a:solidFill>
                          <a:latin typeface="+mn-lt"/>
                          <a:ea typeface="+mn-ea"/>
                          <a:cs typeface="+mn-cs"/>
                        </a:rPr>
                        <a:t>Change Requests</a:t>
                      </a:r>
                      <a:endParaRPr lang="en-US" sz="2000" b="1" kern="1200" dirty="0">
                        <a:solidFill>
                          <a:schemeClr val="tx1"/>
                        </a:solidFill>
                        <a:latin typeface="+mn-lt"/>
                        <a:ea typeface="+mn-ea"/>
                        <a:cs typeface="+mn-cs"/>
                      </a:endParaRPr>
                    </a:p>
                  </a:txBody>
                  <a:tcPr marT="91440" marB="91440"/>
                </a:tc>
                <a:tc>
                  <a:txBody>
                    <a:bodyPr/>
                    <a:lstStyle/>
                    <a:p>
                      <a:pPr marL="177800" indent="-177800">
                        <a:buFont typeface="Arial" panose="020B0604020202020204" pitchFamily="34" charset="0"/>
                        <a:buChar char="•"/>
                      </a:pPr>
                      <a:r>
                        <a:rPr lang="en-US" sz="2000" b="1" kern="1200" dirty="0" smtClean="0">
                          <a:solidFill>
                            <a:schemeClr val="tx1"/>
                          </a:solidFill>
                          <a:latin typeface="+mn-lt"/>
                          <a:ea typeface="+mn-ea"/>
                          <a:cs typeface="+mn-cs"/>
                        </a:rPr>
                        <a:t>All of the Monitoring and Controlling processes , many of the Executing processes and one Planning process</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produce change requests as an output</a:t>
                      </a:r>
                    </a:p>
                    <a:p>
                      <a:pPr marL="177800" indent="-177800">
                        <a:buFont typeface="Arial" panose="020B0604020202020204" pitchFamily="34" charset="0"/>
                        <a:buChar char="•"/>
                      </a:pPr>
                      <a:r>
                        <a:rPr lang="en-US" sz="2000" b="1" kern="1200" dirty="0" smtClean="0">
                          <a:solidFill>
                            <a:schemeClr val="tx1"/>
                          </a:solidFill>
                          <a:latin typeface="+mn-lt"/>
                          <a:ea typeface="+mn-ea"/>
                          <a:cs typeface="+mn-cs"/>
                        </a:rPr>
                        <a:t>Change requests may include corrective action, preventive action, and defect repairs. However,</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corrective and preventive actions do not normally affect the project baselines—only the performance against the</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baselines</a:t>
                      </a:r>
                      <a:endParaRPr lang="en-US" sz="2000" b="1" kern="1200" dirty="0">
                        <a:solidFill>
                          <a:schemeClr val="tx1"/>
                        </a:solidFill>
                        <a:latin typeface="+mn-lt"/>
                        <a:ea typeface="+mn-ea"/>
                        <a:cs typeface="+mn-cs"/>
                      </a:endParaRPr>
                    </a:p>
                  </a:txBody>
                  <a:tcPr marT="91440" marB="91440">
                    <a:lnB w="12700" cap="flat" cmpd="sng" algn="ctr">
                      <a:noFill/>
                      <a:prstDash val="solid"/>
                      <a:round/>
                      <a:headEnd type="none" w="med" len="med"/>
                      <a:tailEnd type="none" w="med" len="med"/>
                    </a:lnB>
                  </a:tcPr>
                </a:tc>
              </a:tr>
            </a:tbl>
          </a:graphicData>
        </a:graphic>
      </p:graphicFrame>
      <p:sp>
        <p:nvSpPr>
          <p:cNvPr id="7" name="Footer Placeholder 3"/>
          <p:cNvSpPr>
            <a:spLocks noGrp="1"/>
          </p:cNvSpPr>
          <p:nvPr>
            <p:ph type="ftr" sz="quarter" idx="11"/>
          </p:nvPr>
        </p:nvSpPr>
        <p:spPr>
          <a:xfrm>
            <a:off x="38100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29129908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a:solidFill>
                  <a:srgbClr val="FF0000"/>
                </a:solidFill>
                <a:effectLst>
                  <a:outerShdw blurRad="38100" dist="38100" dir="2700000" algn="tl">
                    <a:srgbClr val="000000">
                      <a:alpha val="43137"/>
                    </a:srgbClr>
                  </a:outerShdw>
                </a:effectLst>
              </a:rPr>
              <a:t>Perform Integrated Change Control - </a:t>
            </a:r>
            <a:r>
              <a:rPr lang="en-US" sz="2800" b="1" dirty="0" smtClean="0">
                <a:solidFill>
                  <a:srgbClr val="FF0000"/>
                </a:solidFill>
                <a:effectLst>
                  <a:outerShdw blurRad="38100" dist="38100" dir="2700000" algn="tl">
                    <a:srgbClr val="000000">
                      <a:alpha val="43137"/>
                    </a:srgbClr>
                  </a:outerShdw>
                </a:effectLst>
              </a:rPr>
              <a:t>Inputs </a:t>
            </a:r>
            <a:r>
              <a:rPr lang="en-US" sz="2800" b="1" dirty="0">
                <a:solidFill>
                  <a:srgbClr val="FF0000"/>
                </a:solidFill>
                <a:effectLst>
                  <a:outerShdw blurRad="38100" dist="38100" dir="2700000" algn="tl">
                    <a:srgbClr val="000000">
                      <a:alpha val="43137"/>
                    </a:srgbClr>
                  </a:outerShdw>
                </a:effectLst>
              </a:rPr>
              <a:t>– </a:t>
            </a:r>
            <a:r>
              <a:rPr lang="en-US" sz="2800" b="1" dirty="0" smtClean="0">
                <a:solidFill>
                  <a:srgbClr val="FF0000"/>
                </a:solidFill>
                <a:effectLst>
                  <a:outerShdw blurRad="38100" dist="38100" dir="2700000" algn="tl">
                    <a:srgbClr val="000000">
                      <a:alpha val="43137"/>
                    </a:srgbClr>
                  </a:outerShdw>
                </a:effectLst>
              </a:rPr>
              <a:t>2/2 </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19</a:t>
            </a:fld>
            <a:endParaRPr lang="en-US" b="1" dirty="0">
              <a:solidFill>
                <a:prstClr val="black"/>
              </a:solidFill>
            </a:endParaRPr>
          </a:p>
        </p:txBody>
      </p:sp>
      <p:graphicFrame>
        <p:nvGraphicFramePr>
          <p:cNvPr id="19" name="Table 18"/>
          <p:cNvGraphicFramePr>
            <a:graphicFrameLocks noGrp="1"/>
          </p:cNvGraphicFramePr>
          <p:nvPr>
            <p:extLst/>
          </p:nvPr>
        </p:nvGraphicFramePr>
        <p:xfrm>
          <a:off x="228600" y="685800"/>
          <a:ext cx="8686800" cy="2194560"/>
        </p:xfrm>
        <a:graphic>
          <a:graphicData uri="http://schemas.openxmlformats.org/drawingml/2006/table">
            <a:tbl>
              <a:tblPr firstRow="1" bandRow="1">
                <a:tableStyleId>{5940675A-B579-460E-94D1-54222C63F5DA}</a:tableStyleId>
              </a:tblPr>
              <a:tblGrid>
                <a:gridCol w="914400"/>
                <a:gridCol w="7772400"/>
              </a:tblGrid>
              <a:tr h="457200">
                <a:tc>
                  <a:txBody>
                    <a:bodyPr/>
                    <a:lstStyle/>
                    <a:p>
                      <a:r>
                        <a:rPr lang="en-US" sz="2000" b="1" dirty="0" smtClean="0"/>
                        <a:t>Input</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r h="457200">
                <a:tc>
                  <a:txBody>
                    <a:bodyPr/>
                    <a:lstStyle/>
                    <a:p>
                      <a:r>
                        <a:rPr lang="en-US" sz="2000" b="1" dirty="0" smtClean="0"/>
                        <a:t>EEF</a:t>
                      </a:r>
                      <a:endParaRPr lang="en-US" sz="2000" b="1" dirty="0"/>
                    </a:p>
                  </a:txBody>
                  <a:tcPr marT="91440" marB="91440"/>
                </a:tc>
                <a:tc>
                  <a:txBody>
                    <a:bodyPr/>
                    <a:lstStyle/>
                    <a:p>
                      <a:pPr marL="177800" indent="-177800">
                        <a:buFont typeface="Arial" panose="020B0604020202020204" pitchFamily="34" charset="0"/>
                        <a:buChar char="•"/>
                      </a:pPr>
                      <a:r>
                        <a:rPr lang="en-US" sz="2000" b="1" kern="1200" dirty="0" smtClean="0">
                          <a:solidFill>
                            <a:schemeClr val="tx1"/>
                          </a:solidFill>
                          <a:latin typeface="+mn-lt"/>
                          <a:ea typeface="+mn-ea"/>
                          <a:cs typeface="+mn-cs"/>
                        </a:rPr>
                        <a:t>Project management information system (PMIS) can influence the Perform Integrated</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Change Control process</a:t>
                      </a:r>
                    </a:p>
                    <a:p>
                      <a:pPr marL="177800" indent="-177800">
                        <a:buFont typeface="Arial" panose="020B0604020202020204" pitchFamily="34" charset="0"/>
                        <a:buChar char="•"/>
                      </a:pPr>
                      <a:r>
                        <a:rPr lang="en-US" sz="2000" b="1" kern="1200" dirty="0" smtClean="0">
                          <a:solidFill>
                            <a:schemeClr val="tx1"/>
                          </a:solidFill>
                          <a:latin typeface="+mn-lt"/>
                          <a:ea typeface="+mn-ea"/>
                          <a:cs typeface="+mn-cs"/>
                        </a:rPr>
                        <a:t>PMIS</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may include:</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 scheduling software tool, a configuration management system, an information collection and</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distribution system, or web interfaces to other online automated systems</a:t>
                      </a:r>
                      <a:endParaRPr lang="en-US" sz="2000" b="1" dirty="0"/>
                    </a:p>
                  </a:txBody>
                  <a:tcPr marT="91440" marB="91440"/>
                </a:tc>
              </a:tr>
            </a:tbl>
          </a:graphicData>
        </a:graphic>
      </p:graphicFrame>
      <p:graphicFrame>
        <p:nvGraphicFramePr>
          <p:cNvPr id="5" name="Table 4"/>
          <p:cNvGraphicFramePr>
            <a:graphicFrameLocks noGrp="1"/>
          </p:cNvGraphicFramePr>
          <p:nvPr>
            <p:extLst/>
          </p:nvPr>
        </p:nvGraphicFramePr>
        <p:xfrm>
          <a:off x="228600" y="2884224"/>
          <a:ext cx="8686800" cy="3840480"/>
        </p:xfrm>
        <a:graphic>
          <a:graphicData uri="http://schemas.openxmlformats.org/drawingml/2006/table">
            <a:tbl>
              <a:tblPr firstRow="1" bandRow="1">
                <a:tableStyleId>{5940675A-B579-460E-94D1-54222C63F5DA}</a:tableStyleId>
              </a:tblPr>
              <a:tblGrid>
                <a:gridCol w="914400"/>
                <a:gridCol w="7772400"/>
              </a:tblGrid>
              <a:tr h="472440">
                <a:tc>
                  <a:txBody>
                    <a:bodyPr/>
                    <a:lstStyle/>
                    <a:p>
                      <a:r>
                        <a:rPr lang="en-US" sz="2000" b="1" dirty="0" smtClean="0"/>
                        <a:t>OPA</a:t>
                      </a:r>
                      <a:endParaRPr lang="en-US" sz="2000" b="1" dirty="0"/>
                    </a:p>
                  </a:txBody>
                  <a:tcPr marT="91440" marB="91440"/>
                </a:tc>
                <a:tc>
                  <a:txBody>
                    <a:bodyPr/>
                    <a:lstStyle/>
                    <a:p>
                      <a:pPr marL="0" indent="0">
                        <a:buFont typeface="Arial" panose="020B0604020202020204" pitchFamily="34" charset="0"/>
                        <a:buNone/>
                      </a:pPr>
                      <a:r>
                        <a:rPr lang="en-US" sz="2000" b="1" kern="1200" dirty="0" smtClean="0">
                          <a:solidFill>
                            <a:schemeClr val="tx1"/>
                          </a:solidFill>
                          <a:latin typeface="+mn-lt"/>
                          <a:ea typeface="+mn-ea"/>
                          <a:cs typeface="+mn-cs"/>
                        </a:rPr>
                        <a:t>Following OPA can influence the Perform Integrated Change</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Control process:</a:t>
                      </a:r>
                    </a:p>
                    <a:p>
                      <a:pPr marL="231775" indent="-231775">
                        <a:buFont typeface="Arial" panose="020B0604020202020204" pitchFamily="34" charset="0"/>
                        <a:buChar char="•"/>
                      </a:pPr>
                      <a:r>
                        <a:rPr lang="en-US" sz="2000" b="1" kern="1200" dirty="0" smtClean="0">
                          <a:solidFill>
                            <a:schemeClr val="tx1"/>
                          </a:solidFill>
                          <a:latin typeface="+mn-lt"/>
                          <a:ea typeface="+mn-ea"/>
                          <a:cs typeface="+mn-cs"/>
                        </a:rPr>
                        <a:t>Change control procedures, including the steps by which official organization standards, policies, plans, and other project documents will be modified, and how any changes will be approved, validated, and implemented</a:t>
                      </a:r>
                    </a:p>
                    <a:p>
                      <a:pPr marL="231775" indent="-231775">
                        <a:buFont typeface="Arial" panose="020B0604020202020204" pitchFamily="34" charset="0"/>
                        <a:buChar char="•"/>
                      </a:pPr>
                      <a:r>
                        <a:rPr lang="en-US" sz="2000" b="1" kern="1200" dirty="0" smtClean="0">
                          <a:solidFill>
                            <a:schemeClr val="tx1"/>
                          </a:solidFill>
                          <a:latin typeface="+mn-lt"/>
                          <a:ea typeface="+mn-ea"/>
                          <a:cs typeface="+mn-cs"/>
                        </a:rPr>
                        <a:t>Procedures for approving and issuing change authorizations </a:t>
                      </a:r>
                    </a:p>
                    <a:p>
                      <a:pPr marL="231775" indent="-231775">
                        <a:buFont typeface="Arial" panose="020B0604020202020204" pitchFamily="34" charset="0"/>
                        <a:buChar char="•"/>
                      </a:pPr>
                      <a:r>
                        <a:rPr lang="en-US" sz="2000" b="1" kern="1200" dirty="0" smtClean="0">
                          <a:solidFill>
                            <a:schemeClr val="tx1"/>
                          </a:solidFill>
                          <a:latin typeface="+mn-lt"/>
                          <a:ea typeface="+mn-ea"/>
                          <a:cs typeface="+mn-cs"/>
                        </a:rPr>
                        <a:t>Process measurement database used to collect and make available measurement data on processes</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and products</a:t>
                      </a:r>
                    </a:p>
                    <a:p>
                      <a:pPr marL="231775" indent="-231775">
                        <a:buFont typeface="Arial" panose="020B0604020202020204" pitchFamily="34" charset="0"/>
                        <a:buChar char="•"/>
                      </a:pPr>
                      <a:r>
                        <a:rPr lang="en-US" sz="2000" b="1" kern="1200" dirty="0" smtClean="0">
                          <a:solidFill>
                            <a:schemeClr val="tx1"/>
                          </a:solidFill>
                          <a:latin typeface="+mn-lt"/>
                          <a:ea typeface="+mn-ea"/>
                          <a:cs typeface="+mn-cs"/>
                        </a:rPr>
                        <a:t>Project documents (e.g., scope, cost, and schedule baselines, project calendars, project schedule network</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diagrams, risk registers, planned response actions, and defined risk impact)</a:t>
                      </a:r>
                    </a:p>
                  </a:txBody>
                  <a:tcPr marT="91440" marB="91440"/>
                </a:tc>
              </a:tr>
            </a:tbl>
          </a:graphicData>
        </a:graphic>
      </p:graphicFrame>
      <p:sp>
        <p:nvSpPr>
          <p:cNvPr id="6" name="Footer Placeholder 3"/>
          <p:cNvSpPr>
            <a:spLocks noGrp="1"/>
          </p:cNvSpPr>
          <p:nvPr>
            <p:ph type="ftr" sz="quarter" idx="11"/>
          </p:nvPr>
        </p:nvSpPr>
        <p:spPr>
          <a:xfrm rot="16200000">
            <a:off x="-451721" y="6065838"/>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30631355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49" y="-111369"/>
            <a:ext cx="9089201" cy="708212"/>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 </a:t>
            </a:r>
            <a:r>
              <a:rPr lang="en-US" sz="2800" b="1" dirty="0">
                <a:solidFill>
                  <a:srgbClr val="FF0000"/>
                </a:solidFill>
                <a:effectLst>
                  <a:outerShdw blurRad="38100" dist="38100" dir="2700000" algn="tl">
                    <a:srgbClr val="000000">
                      <a:alpha val="43137"/>
                    </a:srgbClr>
                  </a:outerShdw>
                </a:effectLst>
              </a:rPr>
              <a:t>WPD → WPI → WPR </a:t>
            </a:r>
            <a:r>
              <a:rPr lang="en-US" sz="2800" b="1" dirty="0" smtClean="0">
                <a:solidFill>
                  <a:srgbClr val="FF0000"/>
                </a:solidFill>
                <a:effectLst>
                  <a:outerShdw blurRad="38100" dist="38100" dir="2700000" algn="tl">
                    <a:srgbClr val="000000">
                      <a:alpha val="43137"/>
                    </a:srgbClr>
                  </a:outerShdw>
                </a:effectLst>
              </a:rPr>
              <a:t>Flow Path Complete Model</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a:t>
            </a:fld>
            <a:endParaRPr lang="en-US" b="1" dirty="0">
              <a:solidFill>
                <a:prstClr val="black"/>
              </a:solidFill>
            </a:endParaRPr>
          </a:p>
        </p:txBody>
      </p:sp>
      <p:sp>
        <p:nvSpPr>
          <p:cNvPr id="7" name="Footer Placeholder 6"/>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grpSp>
        <p:nvGrpSpPr>
          <p:cNvPr id="10" name="Group 9"/>
          <p:cNvGrpSpPr/>
          <p:nvPr/>
        </p:nvGrpSpPr>
        <p:grpSpPr>
          <a:xfrm>
            <a:off x="4256176" y="685800"/>
            <a:ext cx="2874537" cy="457200"/>
            <a:chOff x="4256176" y="661196"/>
            <a:chExt cx="2874537" cy="457200"/>
          </a:xfrm>
        </p:grpSpPr>
        <p:sp>
          <p:nvSpPr>
            <p:cNvPr id="4" name="Rectangle 3"/>
            <p:cNvSpPr/>
            <p:nvPr/>
          </p:nvSpPr>
          <p:spPr>
            <a:xfrm>
              <a:off x="4256176" y="661196"/>
              <a:ext cx="640080" cy="457200"/>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endParaRPr lang="en-US" dirty="0">
                <a:solidFill>
                  <a:prstClr val="black"/>
                </a:solidFill>
              </a:endParaRPr>
            </a:p>
          </p:txBody>
        </p:sp>
        <p:sp>
          <p:nvSpPr>
            <p:cNvPr id="6" name="TextBox 5"/>
            <p:cNvSpPr txBox="1"/>
            <p:nvPr/>
          </p:nvSpPr>
          <p:spPr>
            <a:xfrm>
              <a:off x="4905969" y="717300"/>
              <a:ext cx="2224744" cy="307777"/>
            </a:xfrm>
            <a:prstGeom prst="rect">
              <a:avLst/>
            </a:prstGeom>
            <a:noFill/>
          </p:spPr>
          <p:txBody>
            <a:bodyPr wrap="square" rtlCol="0">
              <a:spAutoFit/>
            </a:bodyPr>
            <a:lstStyle/>
            <a:p>
              <a:r>
                <a:rPr lang="en-US" sz="1400" dirty="0" smtClean="0">
                  <a:solidFill>
                    <a:prstClr val="black"/>
                  </a:solidFill>
                </a:rPr>
                <a:t>Direct &amp; Manage Proj Work</a:t>
              </a:r>
              <a:endParaRPr lang="en-US" sz="1400" dirty="0">
                <a:solidFill>
                  <a:prstClr val="black"/>
                </a:solidFill>
              </a:endParaRPr>
            </a:p>
          </p:txBody>
        </p:sp>
      </p:grpSp>
      <p:grpSp>
        <p:nvGrpSpPr>
          <p:cNvPr id="5" name="Group 4"/>
          <p:cNvGrpSpPr/>
          <p:nvPr/>
        </p:nvGrpSpPr>
        <p:grpSpPr>
          <a:xfrm>
            <a:off x="893349" y="2055912"/>
            <a:ext cx="7717251" cy="560592"/>
            <a:chOff x="893349" y="2055912"/>
            <a:chExt cx="7717251" cy="560592"/>
          </a:xfrm>
          <a:solidFill>
            <a:srgbClr val="FFD7CD"/>
          </a:solidFill>
        </p:grpSpPr>
        <p:sp>
          <p:nvSpPr>
            <p:cNvPr id="14" name="Rectangle 13"/>
            <p:cNvSpPr/>
            <p:nvPr/>
          </p:nvSpPr>
          <p:spPr>
            <a:xfrm>
              <a:off x="1719002" y="2055912"/>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r>
                <a:rPr lang="en-US" sz="1400" b="1" dirty="0" smtClean="0">
                  <a:solidFill>
                    <a:prstClr val="black"/>
                  </a:solidFill>
                </a:rPr>
                <a:t>Control Scope</a:t>
              </a:r>
              <a:endParaRPr lang="en-US" sz="1400" b="1" dirty="0">
                <a:solidFill>
                  <a:prstClr val="black"/>
                </a:solidFill>
              </a:endParaRPr>
            </a:p>
          </p:txBody>
        </p:sp>
        <p:sp>
          <p:nvSpPr>
            <p:cNvPr id="15" name="Rectangle 14"/>
            <p:cNvSpPr/>
            <p:nvPr/>
          </p:nvSpPr>
          <p:spPr>
            <a:xfrm>
              <a:off x="2551085" y="2055912"/>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r>
                <a:rPr lang="en-US" sz="1400" b="1" dirty="0" smtClean="0">
                  <a:solidFill>
                    <a:prstClr val="black"/>
                  </a:solidFill>
                </a:rPr>
                <a:t>Control Schedule</a:t>
              </a:r>
              <a:endParaRPr lang="en-US" sz="1400" b="1" dirty="0">
                <a:solidFill>
                  <a:prstClr val="black"/>
                </a:solidFill>
              </a:endParaRPr>
            </a:p>
          </p:txBody>
        </p:sp>
        <p:sp>
          <p:nvSpPr>
            <p:cNvPr id="16" name="Rectangle 15"/>
            <p:cNvSpPr/>
            <p:nvPr/>
          </p:nvSpPr>
          <p:spPr>
            <a:xfrm>
              <a:off x="3387966" y="2061888"/>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r>
                <a:rPr lang="en-US" sz="1400" b="1" dirty="0" smtClean="0">
                  <a:solidFill>
                    <a:prstClr val="black"/>
                  </a:solidFill>
                </a:rPr>
                <a:t>Control Costs</a:t>
              </a:r>
              <a:endParaRPr lang="en-US" sz="1400" b="1" dirty="0">
                <a:solidFill>
                  <a:prstClr val="black"/>
                </a:solidFill>
              </a:endParaRPr>
            </a:p>
          </p:txBody>
        </p:sp>
        <p:sp>
          <p:nvSpPr>
            <p:cNvPr id="18" name="Rectangle 17"/>
            <p:cNvSpPr/>
            <p:nvPr/>
          </p:nvSpPr>
          <p:spPr>
            <a:xfrm>
              <a:off x="4219471" y="2061888"/>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r>
                <a:rPr lang="en-US" sz="1400" b="1" dirty="0" smtClean="0">
                  <a:solidFill>
                    <a:prstClr val="black"/>
                  </a:solidFill>
                </a:rPr>
                <a:t>Control Quality</a:t>
              </a:r>
              <a:endParaRPr lang="en-US" sz="1400" b="1" dirty="0">
                <a:solidFill>
                  <a:prstClr val="black"/>
                </a:solidFill>
              </a:endParaRPr>
            </a:p>
          </p:txBody>
        </p:sp>
        <p:sp>
          <p:nvSpPr>
            <p:cNvPr id="19" name="Rectangle 18"/>
            <p:cNvSpPr/>
            <p:nvPr/>
          </p:nvSpPr>
          <p:spPr>
            <a:xfrm>
              <a:off x="5047651" y="2061888"/>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r>
                <a:rPr lang="en-US" sz="1400" b="1" dirty="0">
                  <a:solidFill>
                    <a:prstClr val="black"/>
                  </a:solidFill>
                </a:rPr>
                <a:t>Control </a:t>
              </a:r>
              <a:r>
                <a:rPr lang="en-US" sz="1400" b="1" dirty="0" err="1" smtClean="0">
                  <a:solidFill>
                    <a:prstClr val="black"/>
                  </a:solidFill>
                </a:rPr>
                <a:t>Comm</a:t>
              </a:r>
              <a:endParaRPr lang="en-US" sz="1400" b="1" dirty="0">
                <a:solidFill>
                  <a:prstClr val="black"/>
                </a:solidFill>
              </a:endParaRPr>
            </a:p>
          </p:txBody>
        </p:sp>
        <p:sp>
          <p:nvSpPr>
            <p:cNvPr id="20" name="Rectangle 19"/>
            <p:cNvSpPr/>
            <p:nvPr/>
          </p:nvSpPr>
          <p:spPr>
            <a:xfrm>
              <a:off x="5888793" y="2061888"/>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r>
                <a:rPr lang="en-US" sz="1400" b="1" dirty="0">
                  <a:solidFill>
                    <a:prstClr val="black"/>
                  </a:solidFill>
                </a:rPr>
                <a:t>Control </a:t>
              </a:r>
              <a:r>
                <a:rPr lang="en-US" sz="1400" b="1" dirty="0" smtClean="0">
                  <a:solidFill>
                    <a:prstClr val="black"/>
                  </a:solidFill>
                </a:rPr>
                <a:t>Risks</a:t>
              </a:r>
              <a:endParaRPr lang="en-US" sz="1400" b="1" dirty="0">
                <a:solidFill>
                  <a:prstClr val="black"/>
                </a:solidFill>
              </a:endParaRPr>
            </a:p>
          </p:txBody>
        </p:sp>
        <p:sp>
          <p:nvSpPr>
            <p:cNvPr id="21" name="Rectangle 20"/>
            <p:cNvSpPr/>
            <p:nvPr/>
          </p:nvSpPr>
          <p:spPr>
            <a:xfrm>
              <a:off x="6887774" y="2067864"/>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lnSpc>
                  <a:spcPts val="1300"/>
                </a:lnSpc>
              </a:pPr>
              <a:r>
                <a:rPr lang="en-US" sz="1400" b="1" dirty="0">
                  <a:solidFill>
                    <a:prstClr val="black"/>
                  </a:solidFill>
                </a:rPr>
                <a:t>Control </a:t>
              </a:r>
              <a:r>
                <a:rPr lang="en-US" sz="1400" b="1" dirty="0" smtClean="0">
                  <a:solidFill>
                    <a:prstClr val="black"/>
                  </a:solidFill>
                </a:rPr>
                <a:t>Procurements</a:t>
              </a:r>
              <a:endParaRPr lang="en-US" sz="1400" b="1" dirty="0">
                <a:solidFill>
                  <a:prstClr val="black"/>
                </a:solidFill>
              </a:endParaRPr>
            </a:p>
          </p:txBody>
        </p:sp>
        <p:sp>
          <p:nvSpPr>
            <p:cNvPr id="22" name="Rectangle 21"/>
            <p:cNvSpPr/>
            <p:nvPr/>
          </p:nvSpPr>
          <p:spPr>
            <a:xfrm>
              <a:off x="7879080" y="2067864"/>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lnSpc>
                  <a:spcPts val="1300"/>
                </a:lnSpc>
              </a:pPr>
              <a:r>
                <a:rPr lang="en-US" sz="1100" b="1" dirty="0">
                  <a:solidFill>
                    <a:prstClr val="black"/>
                  </a:solidFill>
                </a:rPr>
                <a:t>Control </a:t>
              </a:r>
              <a:r>
                <a:rPr lang="en-US" sz="1100" b="1" dirty="0" smtClean="0">
                  <a:solidFill>
                    <a:prstClr val="black"/>
                  </a:solidFill>
                </a:rPr>
                <a:t>S/Holder </a:t>
              </a:r>
              <a:r>
                <a:rPr lang="en-US" sz="1100" b="1" dirty="0" smtClean="0">
                  <a:solidFill>
                    <a:prstClr val="black"/>
                  </a:solidFill>
                  <a:latin typeface="Arial Narrow" panose="020B0606020202030204" pitchFamily="34" charset="0"/>
                </a:rPr>
                <a:t>Engagement</a:t>
              </a:r>
              <a:endParaRPr lang="en-US" sz="1100" b="1" dirty="0">
                <a:solidFill>
                  <a:prstClr val="black"/>
                </a:solidFill>
                <a:latin typeface="Arial Narrow" panose="020B0606020202030204" pitchFamily="34" charset="0"/>
              </a:endParaRPr>
            </a:p>
          </p:txBody>
        </p:sp>
        <p:sp>
          <p:nvSpPr>
            <p:cNvPr id="23" name="Rectangle 22"/>
            <p:cNvSpPr/>
            <p:nvPr/>
          </p:nvSpPr>
          <p:spPr>
            <a:xfrm>
              <a:off x="893349" y="2057400"/>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r>
                <a:rPr lang="en-US" sz="1400" b="1" dirty="0" smtClean="0">
                  <a:solidFill>
                    <a:prstClr val="black"/>
                  </a:solidFill>
                </a:rPr>
                <a:t>Validate Scope</a:t>
              </a:r>
              <a:endParaRPr lang="en-US" sz="1400" b="1" dirty="0">
                <a:solidFill>
                  <a:prstClr val="black"/>
                </a:solidFill>
              </a:endParaRPr>
            </a:p>
          </p:txBody>
        </p:sp>
      </p:grpSp>
      <p:grpSp>
        <p:nvGrpSpPr>
          <p:cNvPr id="13" name="Group 12"/>
          <p:cNvGrpSpPr/>
          <p:nvPr/>
        </p:nvGrpSpPr>
        <p:grpSpPr>
          <a:xfrm>
            <a:off x="1259109" y="1143000"/>
            <a:ext cx="6985731" cy="924864"/>
            <a:chOff x="1259109" y="1143000"/>
            <a:chExt cx="6985731" cy="924864"/>
          </a:xfrm>
        </p:grpSpPr>
        <p:grpSp>
          <p:nvGrpSpPr>
            <p:cNvPr id="8" name="Group 7"/>
            <p:cNvGrpSpPr/>
            <p:nvPr/>
          </p:nvGrpSpPr>
          <p:grpSpPr>
            <a:xfrm>
              <a:off x="1259109" y="1143000"/>
              <a:ext cx="6985731" cy="924864"/>
              <a:chOff x="1259109" y="1143000"/>
              <a:chExt cx="6985731" cy="924864"/>
            </a:xfrm>
          </p:grpSpPr>
          <p:cxnSp>
            <p:nvCxnSpPr>
              <p:cNvPr id="12" name="Straight Arrow Connector 11"/>
              <p:cNvCxnSpPr>
                <a:stCxn id="4" idx="2"/>
                <a:endCxn id="23" idx="0"/>
              </p:cNvCxnSpPr>
              <p:nvPr/>
            </p:nvCxnSpPr>
            <p:spPr>
              <a:xfrm rot="5400000">
                <a:off x="2460463" y="-58353"/>
                <a:ext cx="914400" cy="3317107"/>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4" idx="2"/>
                <a:endCxn id="14" idx="0"/>
              </p:cNvCxnSpPr>
              <p:nvPr/>
            </p:nvCxnSpPr>
            <p:spPr>
              <a:xfrm rot="5400000">
                <a:off x="2874033" y="353729"/>
                <a:ext cx="912912" cy="2491454"/>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4" idx="2"/>
                <a:endCxn id="15" idx="0"/>
              </p:cNvCxnSpPr>
              <p:nvPr/>
            </p:nvCxnSpPr>
            <p:spPr>
              <a:xfrm rot="5400000">
                <a:off x="3290075" y="769771"/>
                <a:ext cx="912912" cy="1659371"/>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4" idx="2"/>
                <a:endCxn id="16" idx="0"/>
              </p:cNvCxnSpPr>
              <p:nvPr/>
            </p:nvCxnSpPr>
            <p:spPr>
              <a:xfrm rot="5400000">
                <a:off x="3705527" y="1191199"/>
                <a:ext cx="918888" cy="822490"/>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4" idx="2"/>
                <a:endCxn id="18" idx="0"/>
              </p:cNvCxnSpPr>
              <p:nvPr/>
            </p:nvCxnSpPr>
            <p:spPr>
              <a:xfrm rot="16200000" flipH="1">
                <a:off x="4121279" y="1597936"/>
                <a:ext cx="918888" cy="9015"/>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4" idx="2"/>
                <a:endCxn id="19" idx="0"/>
              </p:cNvCxnSpPr>
              <p:nvPr/>
            </p:nvCxnSpPr>
            <p:spPr>
              <a:xfrm rot="16200000" flipH="1">
                <a:off x="4535369" y="1183846"/>
                <a:ext cx="918888" cy="837195"/>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4" idx="2"/>
                <a:endCxn id="20" idx="0"/>
              </p:cNvCxnSpPr>
              <p:nvPr/>
            </p:nvCxnSpPr>
            <p:spPr>
              <a:xfrm rot="16200000" flipH="1">
                <a:off x="4955940" y="763275"/>
                <a:ext cx="918888" cy="1678337"/>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4" idx="2"/>
                <a:endCxn id="21" idx="0"/>
              </p:cNvCxnSpPr>
              <p:nvPr/>
            </p:nvCxnSpPr>
            <p:spPr>
              <a:xfrm rot="16200000" flipH="1">
                <a:off x="5452443" y="266773"/>
                <a:ext cx="924864" cy="2677318"/>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4" idx="2"/>
                <a:endCxn id="22" idx="0"/>
              </p:cNvCxnSpPr>
              <p:nvPr/>
            </p:nvCxnSpPr>
            <p:spPr>
              <a:xfrm rot="16200000" flipH="1">
                <a:off x="5948096" y="-228880"/>
                <a:ext cx="924864" cy="3668624"/>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35" name="TextBox 34"/>
            <p:cNvSpPr txBox="1"/>
            <p:nvPr/>
          </p:nvSpPr>
          <p:spPr>
            <a:xfrm>
              <a:off x="4560277" y="1233808"/>
              <a:ext cx="714308" cy="307777"/>
            </a:xfrm>
            <a:prstGeom prst="rect">
              <a:avLst/>
            </a:prstGeom>
            <a:noFill/>
            <a:ln w="19050">
              <a:noFill/>
            </a:ln>
          </p:spPr>
          <p:txBody>
            <a:bodyPr wrap="square" rtlCol="0">
              <a:spAutoFit/>
            </a:bodyPr>
            <a:lstStyle>
              <a:defPPr>
                <a:defRPr lang="en-US"/>
              </a:defPPr>
              <a:lvl1pPr marL="117475" indent="-117475">
                <a:buFont typeface="Arial" panose="020B0604020202020204" pitchFamily="34" charset="0"/>
                <a:buChar char="•"/>
                <a:defRPr sz="1400"/>
              </a:lvl1pPr>
            </a:lstStyle>
            <a:p>
              <a:r>
                <a:rPr lang="en-US" b="1" dirty="0">
                  <a:solidFill>
                    <a:prstClr val="black"/>
                  </a:solidFill>
                </a:rPr>
                <a:t>WPD</a:t>
              </a:r>
            </a:p>
          </p:txBody>
        </p:sp>
      </p:grpSp>
      <p:grpSp>
        <p:nvGrpSpPr>
          <p:cNvPr id="17" name="Group 16"/>
          <p:cNvGrpSpPr/>
          <p:nvPr/>
        </p:nvGrpSpPr>
        <p:grpSpPr>
          <a:xfrm>
            <a:off x="1259109" y="2604552"/>
            <a:ext cx="6985730" cy="900649"/>
            <a:chOff x="1259109" y="2604552"/>
            <a:chExt cx="6985730" cy="900649"/>
          </a:xfrm>
        </p:grpSpPr>
        <p:grpSp>
          <p:nvGrpSpPr>
            <p:cNvPr id="9" name="Group 8"/>
            <p:cNvGrpSpPr/>
            <p:nvPr/>
          </p:nvGrpSpPr>
          <p:grpSpPr>
            <a:xfrm>
              <a:off x="1259109" y="2604552"/>
              <a:ext cx="6985730" cy="900649"/>
              <a:chOff x="1259109" y="2604552"/>
              <a:chExt cx="6985730" cy="900649"/>
            </a:xfrm>
          </p:grpSpPr>
          <p:cxnSp>
            <p:nvCxnSpPr>
              <p:cNvPr id="52" name="Straight Arrow Connector 51"/>
              <p:cNvCxnSpPr>
                <a:stCxn id="71" idx="0"/>
                <a:endCxn id="23" idx="2"/>
              </p:cNvCxnSpPr>
              <p:nvPr/>
            </p:nvCxnSpPr>
            <p:spPr>
              <a:xfrm rot="16200000" flipV="1">
                <a:off x="2468832" y="1396317"/>
                <a:ext cx="899160" cy="3318606"/>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71" idx="0"/>
                <a:endCxn id="14" idx="2"/>
              </p:cNvCxnSpPr>
              <p:nvPr/>
            </p:nvCxnSpPr>
            <p:spPr>
              <a:xfrm rot="16200000" flipV="1">
                <a:off x="2880915" y="1808399"/>
                <a:ext cx="900648" cy="2492953"/>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71" idx="0"/>
                <a:endCxn id="15" idx="2"/>
              </p:cNvCxnSpPr>
              <p:nvPr/>
            </p:nvCxnSpPr>
            <p:spPr>
              <a:xfrm rot="16200000" flipV="1">
                <a:off x="3296956" y="2224441"/>
                <a:ext cx="900648" cy="1660870"/>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stCxn id="71" idx="0"/>
                <a:endCxn id="16" idx="2"/>
              </p:cNvCxnSpPr>
              <p:nvPr/>
            </p:nvCxnSpPr>
            <p:spPr>
              <a:xfrm rot="16200000" flipV="1">
                <a:off x="3718385" y="2645869"/>
                <a:ext cx="894672" cy="823989"/>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stCxn id="71" idx="0"/>
                <a:endCxn id="18" idx="2"/>
              </p:cNvCxnSpPr>
              <p:nvPr/>
            </p:nvCxnSpPr>
            <p:spPr>
              <a:xfrm flipV="1">
                <a:off x="4577715" y="2610528"/>
                <a:ext cx="7516" cy="894672"/>
              </a:xfrm>
              <a:prstGeom prst="straightConnector1">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71" idx="0"/>
                <a:endCxn id="19" idx="2"/>
              </p:cNvCxnSpPr>
              <p:nvPr/>
            </p:nvCxnSpPr>
            <p:spPr>
              <a:xfrm rot="5400000" flipH="1" flipV="1">
                <a:off x="4548227" y="2640016"/>
                <a:ext cx="894672" cy="835696"/>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71" idx="0"/>
                <a:endCxn id="20" idx="2"/>
              </p:cNvCxnSpPr>
              <p:nvPr/>
            </p:nvCxnSpPr>
            <p:spPr>
              <a:xfrm rot="5400000" flipH="1" flipV="1">
                <a:off x="4968798" y="2219445"/>
                <a:ext cx="894672" cy="1676838"/>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stCxn id="71" idx="0"/>
                <a:endCxn id="21" idx="2"/>
              </p:cNvCxnSpPr>
              <p:nvPr/>
            </p:nvCxnSpPr>
            <p:spPr>
              <a:xfrm rot="5400000" flipH="1" flipV="1">
                <a:off x="5471276" y="1722943"/>
                <a:ext cx="888696" cy="2675819"/>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71" idx="0"/>
                <a:endCxn id="22" idx="2"/>
              </p:cNvCxnSpPr>
              <p:nvPr/>
            </p:nvCxnSpPr>
            <p:spPr>
              <a:xfrm rot="5400000" flipH="1" flipV="1">
                <a:off x="5966929" y="1227290"/>
                <a:ext cx="888696" cy="3667125"/>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40" name="TextBox 39"/>
            <p:cNvSpPr txBox="1"/>
            <p:nvPr/>
          </p:nvSpPr>
          <p:spPr>
            <a:xfrm>
              <a:off x="4569329" y="3075958"/>
              <a:ext cx="705255" cy="307777"/>
            </a:xfrm>
            <a:prstGeom prst="rect">
              <a:avLst/>
            </a:prstGeom>
            <a:noFill/>
            <a:ln w="19050">
              <a:noFill/>
            </a:ln>
          </p:spPr>
          <p:txBody>
            <a:bodyPr wrap="square" rtlCol="0">
              <a:spAutoFit/>
            </a:bodyPr>
            <a:lstStyle/>
            <a:p>
              <a:pPr marL="117475" indent="-117475">
                <a:buFont typeface="Arial" panose="020B0604020202020204" pitchFamily="34" charset="0"/>
                <a:buChar char="•"/>
              </a:pPr>
              <a:r>
                <a:rPr lang="en-US" sz="1400" b="1" dirty="0" smtClean="0">
                  <a:solidFill>
                    <a:srgbClr val="FF0066"/>
                  </a:solidFill>
                </a:rPr>
                <a:t>WPIs</a:t>
              </a:r>
              <a:endParaRPr lang="en-US" sz="1400" b="1" dirty="0">
                <a:solidFill>
                  <a:srgbClr val="FF0066"/>
                </a:solidFill>
              </a:endParaRPr>
            </a:p>
          </p:txBody>
        </p:sp>
      </p:grpSp>
      <p:grpSp>
        <p:nvGrpSpPr>
          <p:cNvPr id="11" name="Group 10"/>
          <p:cNvGrpSpPr/>
          <p:nvPr/>
        </p:nvGrpSpPr>
        <p:grpSpPr>
          <a:xfrm>
            <a:off x="1846906" y="3505200"/>
            <a:ext cx="3050849" cy="457200"/>
            <a:chOff x="1846906" y="3505200"/>
            <a:chExt cx="3050849" cy="457200"/>
          </a:xfrm>
        </p:grpSpPr>
        <p:sp>
          <p:nvSpPr>
            <p:cNvPr id="71" name="Rectangle 70"/>
            <p:cNvSpPr/>
            <p:nvPr/>
          </p:nvSpPr>
          <p:spPr>
            <a:xfrm>
              <a:off x="4257675" y="3505200"/>
              <a:ext cx="640080" cy="457200"/>
            </a:xfrm>
            <a:prstGeom prst="rect">
              <a:avLst/>
            </a:prstGeom>
            <a:solidFill>
              <a:srgbClr val="FFD7CD"/>
            </a:solidFill>
            <a:ln w="5715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endParaRPr lang="en-US" dirty="0">
                <a:solidFill>
                  <a:prstClr val="black"/>
                </a:solidFill>
              </a:endParaRPr>
            </a:p>
          </p:txBody>
        </p:sp>
        <p:sp>
          <p:nvSpPr>
            <p:cNvPr id="41" name="TextBox 40"/>
            <p:cNvSpPr txBox="1"/>
            <p:nvPr/>
          </p:nvSpPr>
          <p:spPr>
            <a:xfrm>
              <a:off x="1846906" y="3552768"/>
              <a:ext cx="2420294" cy="307777"/>
            </a:xfrm>
            <a:prstGeom prst="rect">
              <a:avLst/>
            </a:prstGeom>
            <a:noFill/>
          </p:spPr>
          <p:txBody>
            <a:bodyPr wrap="square" rtlCol="0">
              <a:spAutoFit/>
            </a:bodyPr>
            <a:lstStyle/>
            <a:p>
              <a:pPr algn="r"/>
              <a:r>
                <a:rPr lang="en-US" sz="1400" dirty="0" smtClean="0">
                  <a:solidFill>
                    <a:prstClr val="black"/>
                  </a:solidFill>
                </a:rPr>
                <a:t>Monitor &amp; Control Proj Work</a:t>
              </a:r>
              <a:endParaRPr lang="en-US" sz="1400" dirty="0">
                <a:solidFill>
                  <a:prstClr val="black"/>
                </a:solidFill>
              </a:endParaRPr>
            </a:p>
          </p:txBody>
        </p:sp>
      </p:grpSp>
      <p:grpSp>
        <p:nvGrpSpPr>
          <p:cNvPr id="24" name="Group 23"/>
          <p:cNvGrpSpPr/>
          <p:nvPr/>
        </p:nvGrpSpPr>
        <p:grpSpPr>
          <a:xfrm>
            <a:off x="719522" y="3962400"/>
            <a:ext cx="2785678" cy="754787"/>
            <a:chOff x="414722" y="4518847"/>
            <a:chExt cx="2785678" cy="754787"/>
          </a:xfrm>
        </p:grpSpPr>
        <p:sp>
          <p:nvSpPr>
            <p:cNvPr id="42" name="Rectangle 41"/>
            <p:cNvSpPr/>
            <p:nvPr/>
          </p:nvSpPr>
          <p:spPr>
            <a:xfrm>
              <a:off x="1514947" y="4816434"/>
              <a:ext cx="640080" cy="457200"/>
            </a:xfrm>
            <a:prstGeom prst="rect">
              <a:avLst/>
            </a:prstGeom>
            <a:solidFill>
              <a:srgbClr val="FFD7CD"/>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endParaRPr lang="en-US" dirty="0">
                <a:solidFill>
                  <a:prstClr val="black"/>
                </a:solidFill>
              </a:endParaRPr>
            </a:p>
          </p:txBody>
        </p:sp>
        <p:sp>
          <p:nvSpPr>
            <p:cNvPr id="49" name="TextBox 48"/>
            <p:cNvSpPr txBox="1"/>
            <p:nvPr/>
          </p:nvSpPr>
          <p:spPr>
            <a:xfrm>
              <a:off x="414722" y="4518847"/>
              <a:ext cx="2785678" cy="307777"/>
            </a:xfrm>
            <a:prstGeom prst="rect">
              <a:avLst/>
            </a:prstGeom>
            <a:noFill/>
          </p:spPr>
          <p:txBody>
            <a:bodyPr wrap="square" rtlCol="0">
              <a:spAutoFit/>
            </a:bodyPr>
            <a:lstStyle/>
            <a:p>
              <a:pPr algn="r"/>
              <a:r>
                <a:rPr lang="en-US" sz="1400" dirty="0" smtClean="0">
                  <a:solidFill>
                    <a:prstClr val="black"/>
                  </a:solidFill>
                </a:rPr>
                <a:t>Perform Integrated Change Control</a:t>
              </a:r>
              <a:endParaRPr lang="en-US" sz="1400" dirty="0">
                <a:solidFill>
                  <a:prstClr val="black"/>
                </a:solidFill>
              </a:endParaRPr>
            </a:p>
          </p:txBody>
        </p:sp>
      </p:grpSp>
      <p:grpSp>
        <p:nvGrpSpPr>
          <p:cNvPr id="28" name="Group 27"/>
          <p:cNvGrpSpPr/>
          <p:nvPr/>
        </p:nvGrpSpPr>
        <p:grpSpPr>
          <a:xfrm>
            <a:off x="2823914" y="5369178"/>
            <a:ext cx="1268038" cy="735922"/>
            <a:chOff x="3911490" y="4835778"/>
            <a:chExt cx="1268038" cy="735922"/>
          </a:xfrm>
        </p:grpSpPr>
        <p:sp>
          <p:nvSpPr>
            <p:cNvPr id="43" name="Rectangle 42"/>
            <p:cNvSpPr/>
            <p:nvPr/>
          </p:nvSpPr>
          <p:spPr>
            <a:xfrm>
              <a:off x="4257496" y="5114500"/>
              <a:ext cx="640080" cy="457200"/>
            </a:xfrm>
            <a:prstGeom prst="rect">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endParaRPr lang="en-US" dirty="0">
                <a:solidFill>
                  <a:prstClr val="black"/>
                </a:solidFill>
              </a:endParaRPr>
            </a:p>
          </p:txBody>
        </p:sp>
        <p:sp>
          <p:nvSpPr>
            <p:cNvPr id="51" name="TextBox 50"/>
            <p:cNvSpPr txBox="1"/>
            <p:nvPr/>
          </p:nvSpPr>
          <p:spPr>
            <a:xfrm>
              <a:off x="3911490" y="4835778"/>
              <a:ext cx="1268038" cy="307777"/>
            </a:xfrm>
            <a:prstGeom prst="rect">
              <a:avLst/>
            </a:prstGeom>
            <a:noFill/>
          </p:spPr>
          <p:txBody>
            <a:bodyPr wrap="square" rtlCol="0">
              <a:spAutoFit/>
            </a:bodyPr>
            <a:lstStyle/>
            <a:p>
              <a:pPr algn="r"/>
              <a:r>
                <a:rPr lang="en-US" sz="1400" dirty="0" smtClean="0">
                  <a:solidFill>
                    <a:prstClr val="black"/>
                  </a:solidFill>
                </a:rPr>
                <a:t>Develop PMP</a:t>
              </a:r>
              <a:endParaRPr lang="en-US" sz="1400" dirty="0">
                <a:solidFill>
                  <a:prstClr val="black"/>
                </a:solidFill>
              </a:endParaRPr>
            </a:p>
          </p:txBody>
        </p:sp>
      </p:grpSp>
      <p:grpSp>
        <p:nvGrpSpPr>
          <p:cNvPr id="83" name="Group 82"/>
          <p:cNvGrpSpPr/>
          <p:nvPr/>
        </p:nvGrpSpPr>
        <p:grpSpPr>
          <a:xfrm>
            <a:off x="5515983" y="5647900"/>
            <a:ext cx="2252003" cy="457200"/>
            <a:chOff x="6083105" y="5571700"/>
            <a:chExt cx="2252003" cy="457200"/>
          </a:xfrm>
        </p:grpSpPr>
        <p:sp>
          <p:nvSpPr>
            <p:cNvPr id="44" name="Rectangle 43"/>
            <p:cNvSpPr/>
            <p:nvPr/>
          </p:nvSpPr>
          <p:spPr>
            <a:xfrm>
              <a:off x="6083105" y="5571700"/>
              <a:ext cx="640080" cy="457200"/>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endParaRPr lang="en-US" dirty="0">
                <a:solidFill>
                  <a:prstClr val="black"/>
                </a:solidFill>
              </a:endParaRPr>
            </a:p>
          </p:txBody>
        </p:sp>
        <p:sp>
          <p:nvSpPr>
            <p:cNvPr id="53" name="TextBox 52"/>
            <p:cNvSpPr txBox="1"/>
            <p:nvPr/>
          </p:nvSpPr>
          <p:spPr>
            <a:xfrm>
              <a:off x="6692430" y="5650523"/>
              <a:ext cx="1642678" cy="307777"/>
            </a:xfrm>
            <a:prstGeom prst="rect">
              <a:avLst/>
            </a:prstGeom>
            <a:noFill/>
          </p:spPr>
          <p:txBody>
            <a:bodyPr wrap="square" rtlCol="0">
              <a:spAutoFit/>
            </a:bodyPr>
            <a:lstStyle/>
            <a:p>
              <a:r>
                <a:rPr lang="en-US" sz="1400" dirty="0" smtClean="0">
                  <a:solidFill>
                    <a:prstClr val="black"/>
                  </a:solidFill>
                </a:rPr>
                <a:t>Manage Proj Team</a:t>
              </a:r>
              <a:endParaRPr lang="en-US" sz="1400" dirty="0">
                <a:solidFill>
                  <a:prstClr val="black"/>
                </a:solidFill>
              </a:endParaRPr>
            </a:p>
          </p:txBody>
        </p:sp>
      </p:grpSp>
      <p:grpSp>
        <p:nvGrpSpPr>
          <p:cNvPr id="93" name="Group 92"/>
          <p:cNvGrpSpPr/>
          <p:nvPr/>
        </p:nvGrpSpPr>
        <p:grpSpPr>
          <a:xfrm>
            <a:off x="5224078" y="4777154"/>
            <a:ext cx="1289538" cy="709246"/>
            <a:chOff x="5791200" y="4648200"/>
            <a:chExt cx="1289538" cy="709246"/>
          </a:xfrm>
        </p:grpSpPr>
        <p:sp>
          <p:nvSpPr>
            <p:cNvPr id="45" name="Rectangle 44"/>
            <p:cNvSpPr/>
            <p:nvPr/>
          </p:nvSpPr>
          <p:spPr>
            <a:xfrm>
              <a:off x="6088966" y="4648200"/>
              <a:ext cx="640080" cy="457200"/>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endParaRPr lang="en-US" dirty="0">
                <a:solidFill>
                  <a:prstClr val="black"/>
                </a:solidFill>
              </a:endParaRPr>
            </a:p>
          </p:txBody>
        </p:sp>
        <p:sp>
          <p:nvSpPr>
            <p:cNvPr id="84" name="TextBox 83"/>
            <p:cNvSpPr txBox="1"/>
            <p:nvPr/>
          </p:nvSpPr>
          <p:spPr>
            <a:xfrm>
              <a:off x="5791200" y="5049669"/>
              <a:ext cx="1289538" cy="307777"/>
            </a:xfrm>
            <a:prstGeom prst="rect">
              <a:avLst/>
            </a:prstGeom>
            <a:noFill/>
          </p:spPr>
          <p:txBody>
            <a:bodyPr wrap="square" rtlCol="0">
              <a:spAutoFit/>
            </a:bodyPr>
            <a:lstStyle/>
            <a:p>
              <a:r>
                <a:rPr lang="en-US" sz="1400" dirty="0" smtClean="0">
                  <a:solidFill>
                    <a:prstClr val="black"/>
                  </a:solidFill>
                </a:rPr>
                <a:t>Manage </a:t>
              </a:r>
              <a:r>
                <a:rPr lang="en-US" sz="1400" dirty="0" err="1" smtClean="0">
                  <a:solidFill>
                    <a:prstClr val="black"/>
                  </a:solidFill>
                </a:rPr>
                <a:t>Comm</a:t>
              </a:r>
              <a:endParaRPr lang="en-US" sz="1400" dirty="0">
                <a:solidFill>
                  <a:prstClr val="black"/>
                </a:solidFill>
              </a:endParaRPr>
            </a:p>
          </p:txBody>
        </p:sp>
      </p:grpSp>
      <p:grpSp>
        <p:nvGrpSpPr>
          <p:cNvPr id="111" name="Group 110"/>
          <p:cNvGrpSpPr/>
          <p:nvPr/>
        </p:nvGrpSpPr>
        <p:grpSpPr>
          <a:xfrm>
            <a:off x="2459828" y="2336208"/>
            <a:ext cx="5159465" cy="3540293"/>
            <a:chOff x="2459828" y="2336208"/>
            <a:chExt cx="5159465" cy="3540293"/>
          </a:xfrm>
        </p:grpSpPr>
        <p:cxnSp>
          <p:nvCxnSpPr>
            <p:cNvPr id="62" name="Straight Arrow Connector 35"/>
            <p:cNvCxnSpPr>
              <a:stCxn id="71" idx="2"/>
              <a:endCxn id="43" idx="3"/>
            </p:cNvCxnSpPr>
            <p:nvPr/>
          </p:nvCxnSpPr>
          <p:spPr>
            <a:xfrm rot="5400000">
              <a:off x="3236808" y="4535593"/>
              <a:ext cx="1914100" cy="767715"/>
            </a:xfrm>
            <a:prstGeom prst="bentConnector2">
              <a:avLst/>
            </a:prstGeom>
            <a:ln w="1905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50" name="Group 49"/>
            <p:cNvGrpSpPr/>
            <p:nvPr/>
          </p:nvGrpSpPr>
          <p:grpSpPr>
            <a:xfrm>
              <a:off x="2459828" y="3962399"/>
              <a:ext cx="2814757" cy="526187"/>
              <a:chOff x="2459828" y="3962399"/>
              <a:chExt cx="2814757" cy="526187"/>
            </a:xfrm>
          </p:grpSpPr>
          <p:cxnSp>
            <p:nvCxnSpPr>
              <p:cNvPr id="63" name="Straight Arrow Connector 11"/>
              <p:cNvCxnSpPr>
                <a:stCxn id="71" idx="2"/>
                <a:endCxn id="42" idx="3"/>
              </p:cNvCxnSpPr>
              <p:nvPr/>
            </p:nvCxnSpPr>
            <p:spPr>
              <a:xfrm rot="5400000">
                <a:off x="3255678" y="3166549"/>
                <a:ext cx="526187" cy="2117888"/>
              </a:xfrm>
              <a:prstGeom prst="bentConnector2">
                <a:avLst/>
              </a:prstGeom>
              <a:ln w="1905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4544373" y="4085537"/>
                <a:ext cx="730212" cy="307777"/>
              </a:xfrm>
              <a:prstGeom prst="rect">
                <a:avLst/>
              </a:prstGeom>
              <a:noFill/>
              <a:ln w="19050">
                <a:noFill/>
              </a:ln>
            </p:spPr>
            <p:txBody>
              <a:bodyPr wrap="square" rtlCol="0">
                <a:spAutoFit/>
              </a:bodyPr>
              <a:lstStyle/>
              <a:p>
                <a:pPr marL="117475" indent="-117475">
                  <a:buFont typeface="Arial" panose="020B0604020202020204" pitchFamily="34" charset="0"/>
                  <a:buChar char="•"/>
                </a:pPr>
                <a:r>
                  <a:rPr lang="en-US" sz="1400" b="1" dirty="0" smtClean="0">
                    <a:solidFill>
                      <a:srgbClr val="0000FF"/>
                    </a:solidFill>
                  </a:rPr>
                  <a:t>WPRs</a:t>
                </a:r>
                <a:endParaRPr lang="en-US" sz="1400" b="1" dirty="0">
                  <a:solidFill>
                    <a:srgbClr val="0000FF"/>
                  </a:solidFill>
                </a:endParaRPr>
              </a:p>
            </p:txBody>
          </p:sp>
        </p:grpSp>
        <p:cxnSp>
          <p:nvCxnSpPr>
            <p:cNvPr id="67" name="Straight Arrow Connector 11"/>
            <p:cNvCxnSpPr>
              <a:stCxn id="71" idx="2"/>
              <a:endCxn id="20" idx="3"/>
            </p:cNvCxnSpPr>
            <p:nvPr/>
          </p:nvCxnSpPr>
          <p:spPr>
            <a:xfrm rot="5400000" flipH="1" flipV="1">
              <a:off x="4785918" y="2128005"/>
              <a:ext cx="1626192" cy="2042598"/>
            </a:xfrm>
            <a:prstGeom prst="bentConnector4">
              <a:avLst>
                <a:gd name="adj1" fmla="val -32080"/>
                <a:gd name="adj2" fmla="val 108322"/>
              </a:avLst>
            </a:prstGeom>
            <a:ln w="1905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11"/>
            <p:cNvCxnSpPr>
              <a:stCxn id="71" idx="2"/>
              <a:endCxn id="21" idx="3"/>
            </p:cNvCxnSpPr>
            <p:nvPr/>
          </p:nvCxnSpPr>
          <p:spPr>
            <a:xfrm rot="5400000" flipH="1" flipV="1">
              <a:off x="5288396" y="1631502"/>
              <a:ext cx="1620216" cy="3041579"/>
            </a:xfrm>
            <a:prstGeom prst="bentConnector4">
              <a:avLst>
                <a:gd name="adj1" fmla="val -32198"/>
                <a:gd name="adj2" fmla="val 105974"/>
              </a:avLst>
            </a:prstGeom>
            <a:ln w="1905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Arrow Connector 11"/>
            <p:cNvCxnSpPr>
              <a:stCxn id="71" idx="2"/>
              <a:endCxn id="45" idx="1"/>
            </p:cNvCxnSpPr>
            <p:nvPr/>
          </p:nvCxnSpPr>
          <p:spPr>
            <a:xfrm rot="16200000" flipH="1">
              <a:off x="4528102" y="4012012"/>
              <a:ext cx="1043354" cy="944129"/>
            </a:xfrm>
            <a:prstGeom prst="bentConnector2">
              <a:avLst/>
            </a:prstGeom>
            <a:ln w="1905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0" name="Straight Arrow Connector 11"/>
            <p:cNvCxnSpPr>
              <a:stCxn id="71" idx="2"/>
              <a:endCxn id="44" idx="1"/>
            </p:cNvCxnSpPr>
            <p:nvPr/>
          </p:nvCxnSpPr>
          <p:spPr>
            <a:xfrm rot="16200000" flipH="1">
              <a:off x="4089799" y="4450316"/>
              <a:ext cx="1914100" cy="938268"/>
            </a:xfrm>
            <a:prstGeom prst="bentConnector2">
              <a:avLst/>
            </a:prstGeom>
            <a:ln w="1905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113" name="Group 112"/>
          <p:cNvGrpSpPr/>
          <p:nvPr/>
        </p:nvGrpSpPr>
        <p:grpSpPr>
          <a:xfrm>
            <a:off x="2096709" y="4717186"/>
            <a:ext cx="1625368" cy="1159313"/>
            <a:chOff x="2096709" y="4717186"/>
            <a:chExt cx="1625368" cy="1159313"/>
          </a:xfrm>
        </p:grpSpPr>
        <p:cxnSp>
          <p:nvCxnSpPr>
            <p:cNvPr id="64" name="Straight Arrow Connector 11"/>
            <p:cNvCxnSpPr>
              <a:stCxn id="42" idx="2"/>
              <a:endCxn id="43" idx="1"/>
            </p:cNvCxnSpPr>
            <p:nvPr/>
          </p:nvCxnSpPr>
          <p:spPr>
            <a:xfrm rot="16200000" flipH="1">
              <a:off x="2075197" y="4781776"/>
              <a:ext cx="1159313" cy="1030133"/>
            </a:xfrm>
            <a:prstGeom prst="bentConnector2">
              <a:avLst/>
            </a:prstGeom>
            <a:ln w="63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8" name="TextBox 107"/>
            <p:cNvSpPr txBox="1"/>
            <p:nvPr/>
          </p:nvSpPr>
          <p:spPr>
            <a:xfrm>
              <a:off x="2096709" y="4800600"/>
              <a:ext cx="1625368" cy="523220"/>
            </a:xfrm>
            <a:prstGeom prst="rect">
              <a:avLst/>
            </a:prstGeom>
            <a:noFill/>
          </p:spPr>
          <p:txBody>
            <a:bodyPr wrap="square" rtlCol="0">
              <a:spAutoFit/>
            </a:bodyPr>
            <a:lstStyle/>
            <a:p>
              <a:pPr marL="117475" indent="-117475">
                <a:buFont typeface="Arial" panose="020B0604020202020204" pitchFamily="34" charset="0"/>
                <a:buChar char="•"/>
              </a:pPr>
              <a:r>
                <a:rPr lang="en-US" sz="1400" dirty="0" smtClean="0">
                  <a:solidFill>
                    <a:prstClr val="black"/>
                  </a:solidFill>
                </a:rPr>
                <a:t>Approved Change Requests</a:t>
              </a:r>
              <a:endParaRPr lang="en-US" sz="1400" dirty="0">
                <a:solidFill>
                  <a:prstClr val="black"/>
                </a:solidFill>
              </a:endParaRPr>
            </a:p>
          </p:txBody>
        </p:sp>
      </p:grpSp>
      <p:grpSp>
        <p:nvGrpSpPr>
          <p:cNvPr id="114" name="Group 113"/>
          <p:cNvGrpSpPr/>
          <p:nvPr/>
        </p:nvGrpSpPr>
        <p:grpSpPr>
          <a:xfrm>
            <a:off x="6161924" y="4895068"/>
            <a:ext cx="2718307" cy="736787"/>
            <a:chOff x="6161924" y="4895068"/>
            <a:chExt cx="2718307" cy="736787"/>
          </a:xfrm>
        </p:grpSpPr>
        <p:cxnSp>
          <p:nvCxnSpPr>
            <p:cNvPr id="77" name="Straight Arrow Connector 11"/>
            <p:cNvCxnSpPr>
              <a:stCxn id="45" idx="3"/>
              <a:endCxn id="78" idx="1"/>
            </p:cNvCxnSpPr>
            <p:nvPr/>
          </p:nvCxnSpPr>
          <p:spPr>
            <a:xfrm>
              <a:off x="6161924" y="5005754"/>
              <a:ext cx="2067676" cy="626101"/>
            </a:xfrm>
            <a:prstGeom prst="bentConnector3">
              <a:avLst>
                <a:gd name="adj1" fmla="val 50000"/>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7148698" y="4895068"/>
              <a:ext cx="1731533" cy="523220"/>
            </a:xfrm>
            <a:prstGeom prst="rect">
              <a:avLst/>
            </a:prstGeom>
            <a:noFill/>
            <a:ln w="12700">
              <a:noFill/>
            </a:ln>
          </p:spPr>
          <p:txBody>
            <a:bodyPr wrap="square" rtlCol="0">
              <a:spAutoFit/>
            </a:bodyPr>
            <a:lstStyle/>
            <a:p>
              <a:pPr marL="117475" indent="-117475">
                <a:buFont typeface="Arial" panose="020B0604020202020204" pitchFamily="34" charset="0"/>
                <a:buChar char="•"/>
              </a:pPr>
              <a:r>
                <a:rPr lang="en-US" sz="1400" dirty="0" smtClean="0">
                  <a:solidFill>
                    <a:prstClr val="black"/>
                  </a:solidFill>
                </a:rPr>
                <a:t>Project Documents Updates</a:t>
              </a:r>
              <a:endParaRPr lang="en-US" sz="1400" dirty="0">
                <a:solidFill>
                  <a:prstClr val="black"/>
                </a:solidFill>
              </a:endParaRPr>
            </a:p>
          </p:txBody>
        </p:sp>
      </p:grpSp>
      <p:grpSp>
        <p:nvGrpSpPr>
          <p:cNvPr id="112" name="Group 111"/>
          <p:cNvGrpSpPr/>
          <p:nvPr/>
        </p:nvGrpSpPr>
        <p:grpSpPr>
          <a:xfrm>
            <a:off x="1117832" y="914400"/>
            <a:ext cx="3138344" cy="5692988"/>
            <a:chOff x="1117832" y="914400"/>
            <a:chExt cx="3138344" cy="5692988"/>
          </a:xfrm>
        </p:grpSpPr>
        <p:cxnSp>
          <p:nvCxnSpPr>
            <p:cNvPr id="104" name="Straight Arrow Connector 11"/>
            <p:cNvCxnSpPr>
              <a:stCxn id="4" idx="1"/>
              <a:endCxn id="43" idx="2"/>
            </p:cNvCxnSpPr>
            <p:nvPr/>
          </p:nvCxnSpPr>
          <p:spPr>
            <a:xfrm rot="10800000" flipV="1">
              <a:off x="3489960" y="914400"/>
              <a:ext cx="766216" cy="5190700"/>
            </a:xfrm>
            <a:prstGeom prst="bentConnector4">
              <a:avLst>
                <a:gd name="adj1" fmla="val 481995"/>
                <a:gd name="adj2" fmla="val 104404"/>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1117832" y="6299611"/>
              <a:ext cx="1930168" cy="307777"/>
            </a:xfrm>
            <a:prstGeom prst="rect">
              <a:avLst/>
            </a:prstGeom>
            <a:noFill/>
            <a:ln w="12700">
              <a:noFill/>
            </a:ln>
          </p:spPr>
          <p:txBody>
            <a:bodyPr wrap="square" rtlCol="0">
              <a:spAutoFit/>
            </a:bodyPr>
            <a:lstStyle/>
            <a:p>
              <a:pPr marL="117475" indent="-117475">
                <a:buFont typeface="Arial" panose="020B0604020202020204" pitchFamily="34" charset="0"/>
                <a:buChar char="•"/>
              </a:pPr>
              <a:r>
                <a:rPr lang="en-US" sz="1400" dirty="0" smtClean="0">
                  <a:solidFill>
                    <a:prstClr val="black"/>
                  </a:solidFill>
                </a:rPr>
                <a:t>Project Plan Updates</a:t>
              </a:r>
              <a:endParaRPr lang="en-US" sz="1400" dirty="0">
                <a:solidFill>
                  <a:prstClr val="black"/>
                </a:solidFill>
              </a:endParaRPr>
            </a:p>
          </p:txBody>
        </p:sp>
      </p:grpSp>
      <p:cxnSp>
        <p:nvCxnSpPr>
          <p:cNvPr id="115" name="Straight Connector 114"/>
          <p:cNvCxnSpPr/>
          <p:nvPr/>
        </p:nvCxnSpPr>
        <p:spPr>
          <a:xfrm>
            <a:off x="-13855" y="513748"/>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Flowchart: Multidocument 77"/>
          <p:cNvSpPr>
            <a:spLocks noChangeAspect="1"/>
          </p:cNvSpPr>
          <p:nvPr/>
        </p:nvSpPr>
        <p:spPr>
          <a:xfrm>
            <a:off x="8229600" y="5334000"/>
            <a:ext cx="740934" cy="595710"/>
          </a:xfrm>
          <a:prstGeom prst="flowChartMultidocumen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800"/>
              </a:lnSpc>
            </a:pPr>
            <a:r>
              <a:rPr lang="en-US" b="1" dirty="0" smtClean="0">
                <a:solidFill>
                  <a:prstClr val="black"/>
                </a:solidFill>
              </a:rPr>
              <a:t>PDs</a:t>
            </a:r>
          </a:p>
        </p:txBody>
      </p:sp>
    </p:spTree>
    <p:extLst>
      <p:ext uri="{BB962C8B-B14F-4D97-AF65-F5344CB8AC3E}">
        <p14:creationId xmlns:p14="http://schemas.microsoft.com/office/powerpoint/2010/main" val="932965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a:solidFill>
                  <a:srgbClr val="FF0000"/>
                </a:solidFill>
                <a:effectLst>
                  <a:outerShdw blurRad="38100" dist="38100" dir="2700000" algn="tl">
                    <a:srgbClr val="000000">
                      <a:alpha val="43137"/>
                    </a:srgbClr>
                  </a:outerShdw>
                </a:effectLst>
              </a:rPr>
              <a:t>Perform Integrated Change Control - </a:t>
            </a:r>
            <a:r>
              <a:rPr lang="en-US" sz="2800" b="1" dirty="0" smtClean="0">
                <a:solidFill>
                  <a:srgbClr val="FF0000"/>
                </a:solidFill>
                <a:effectLst>
                  <a:outerShdw blurRad="38100" dist="38100" dir="2700000" algn="tl">
                    <a:srgbClr val="000000">
                      <a:alpha val="43137"/>
                    </a:srgbClr>
                  </a:outerShdw>
                </a:effectLst>
              </a:rPr>
              <a:t>Outputs </a:t>
            </a:r>
            <a:r>
              <a:rPr lang="en-US" sz="2800" b="1" dirty="0">
                <a:solidFill>
                  <a:srgbClr val="FF0000"/>
                </a:solidFill>
                <a:effectLst>
                  <a:outerShdw blurRad="38100" dist="38100" dir="2700000" algn="tl">
                    <a:srgbClr val="000000">
                      <a:alpha val="43137"/>
                    </a:srgbClr>
                  </a:outerShdw>
                </a:effectLst>
              </a:rPr>
              <a:t>– 1/2</a:t>
            </a: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20</a:t>
            </a:fld>
            <a:endParaRPr lang="en-US" b="1" dirty="0">
              <a:solidFill>
                <a:prstClr val="black"/>
              </a:solidFill>
            </a:endParaRPr>
          </a:p>
        </p:txBody>
      </p:sp>
      <p:graphicFrame>
        <p:nvGraphicFramePr>
          <p:cNvPr id="19" name="Table 18"/>
          <p:cNvGraphicFramePr>
            <a:graphicFrameLocks noGrp="1"/>
          </p:cNvGraphicFramePr>
          <p:nvPr>
            <p:extLst/>
          </p:nvPr>
        </p:nvGraphicFramePr>
        <p:xfrm>
          <a:off x="228600" y="685801"/>
          <a:ext cx="8686800" cy="3108960"/>
        </p:xfrm>
        <a:graphic>
          <a:graphicData uri="http://schemas.openxmlformats.org/drawingml/2006/table">
            <a:tbl>
              <a:tblPr firstRow="1" bandRow="1">
                <a:tableStyleId>{5940675A-B579-460E-94D1-54222C63F5DA}</a:tableStyleId>
              </a:tblPr>
              <a:tblGrid>
                <a:gridCol w="1295400"/>
                <a:gridCol w="7391400"/>
              </a:tblGrid>
              <a:tr h="484264">
                <a:tc>
                  <a:txBody>
                    <a:bodyPr/>
                    <a:lstStyle/>
                    <a:p>
                      <a:r>
                        <a:rPr lang="en-US" sz="2000" b="1" dirty="0" smtClean="0"/>
                        <a:t>Output</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r h="1392258">
                <a:tc>
                  <a:txBody>
                    <a:bodyPr/>
                    <a:lstStyle/>
                    <a:p>
                      <a:r>
                        <a:rPr lang="en-US" sz="2000" b="1" dirty="0" smtClean="0"/>
                        <a:t>Approved Change Requests</a:t>
                      </a:r>
                      <a:endParaRPr lang="en-US" sz="2000" b="1" dirty="0"/>
                    </a:p>
                  </a:txBody>
                  <a:tcPr marT="91440" marB="91440"/>
                </a:tc>
                <a:tc>
                  <a:txBody>
                    <a:bodyPr/>
                    <a:lstStyle/>
                    <a:p>
                      <a:pPr marL="173038" indent="-173038">
                        <a:buFont typeface="Arial" panose="020B0604020202020204" pitchFamily="34" charset="0"/>
                        <a:buChar char="•"/>
                      </a:pPr>
                      <a:r>
                        <a:rPr lang="en-US" sz="2000" b="1" kern="1200" dirty="0" smtClean="0">
                          <a:solidFill>
                            <a:schemeClr val="tx1"/>
                          </a:solidFill>
                          <a:latin typeface="+mn-lt"/>
                          <a:ea typeface="+mn-ea"/>
                          <a:cs typeface="+mn-cs"/>
                        </a:rPr>
                        <a:t>Change requests are processed according to the change control system by the project manager, CCB, or by an assigned team member</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Approved change requests are implemented through the Direct and Manage Project Work process</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The disposition of all change requests, approved or not, will be updated in the change log as part of updates to the project documents</a:t>
                      </a:r>
                    </a:p>
                  </a:txBody>
                  <a:tcPr marT="91440" marB="91440"/>
                </a:tc>
              </a:tr>
            </a:tbl>
          </a:graphicData>
        </a:graphic>
      </p:graphicFrame>
      <p:graphicFrame>
        <p:nvGraphicFramePr>
          <p:cNvPr id="13" name="Table 12"/>
          <p:cNvGraphicFramePr>
            <a:graphicFrameLocks noGrp="1"/>
          </p:cNvGraphicFramePr>
          <p:nvPr>
            <p:extLst/>
          </p:nvPr>
        </p:nvGraphicFramePr>
        <p:xfrm>
          <a:off x="228600" y="3788392"/>
          <a:ext cx="8686800" cy="1706880"/>
        </p:xfrm>
        <a:graphic>
          <a:graphicData uri="http://schemas.openxmlformats.org/drawingml/2006/table">
            <a:tbl>
              <a:tblPr firstRow="1" bandRow="1">
                <a:tableStyleId>{5940675A-B579-460E-94D1-54222C63F5DA}</a:tableStyleId>
              </a:tblPr>
              <a:tblGrid>
                <a:gridCol w="1295400"/>
                <a:gridCol w="7391400"/>
              </a:tblGrid>
              <a:tr h="1695504">
                <a:tc>
                  <a:txBody>
                    <a:bodyPr/>
                    <a:lstStyle/>
                    <a:p>
                      <a:r>
                        <a:rPr lang="en-US" sz="2000" b="1" dirty="0" smtClean="0"/>
                        <a:t>Change Log</a:t>
                      </a:r>
                      <a:endParaRPr lang="en-US" sz="2000" b="1" dirty="0"/>
                    </a:p>
                  </a:txBody>
                  <a:tcPr marT="91440" marB="91440"/>
                </a:tc>
                <a:tc>
                  <a:txBody>
                    <a:bodyPr/>
                    <a:lstStyle/>
                    <a:p>
                      <a:pPr marL="173038" indent="-173038">
                        <a:buFont typeface="Arial" panose="020B0604020202020204" pitchFamily="34" charset="0"/>
                        <a:buChar char="•"/>
                      </a:pPr>
                      <a:r>
                        <a:rPr lang="en-US" sz="2000" b="1" kern="1200" dirty="0" smtClean="0">
                          <a:solidFill>
                            <a:schemeClr val="tx1"/>
                          </a:solidFill>
                          <a:latin typeface="+mn-lt"/>
                          <a:ea typeface="+mn-ea"/>
                          <a:cs typeface="+mn-cs"/>
                        </a:rPr>
                        <a:t>A change log is used to document changes that occur during a project</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These changes and their impact to</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the project in terms of time, cost, and risk, are communicated to the appropriate stakeholders</a:t>
                      </a:r>
                    </a:p>
                    <a:p>
                      <a:pPr marL="173038" indent="-173038">
                        <a:buFont typeface="Arial" panose="020B0604020202020204" pitchFamily="34" charset="0"/>
                        <a:buChar char="•"/>
                      </a:pPr>
                      <a:r>
                        <a:rPr lang="en-US" sz="2000" b="1" kern="1200" dirty="0" smtClean="0">
                          <a:solidFill>
                            <a:schemeClr val="tx1"/>
                          </a:solidFill>
                          <a:latin typeface="+mn-lt"/>
                          <a:ea typeface="+mn-ea"/>
                          <a:cs typeface="+mn-cs"/>
                        </a:rPr>
                        <a:t>Rejected change</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requests are also captured in the change log</a:t>
                      </a:r>
                      <a:endParaRPr lang="en-US" sz="2000" b="1" kern="1200" baseline="0" dirty="0" smtClean="0">
                        <a:solidFill>
                          <a:schemeClr val="tx1"/>
                        </a:solidFill>
                        <a:latin typeface="+mn-lt"/>
                        <a:ea typeface="+mn-ea"/>
                        <a:cs typeface="+mn-cs"/>
                      </a:endParaRPr>
                    </a:p>
                  </a:txBody>
                  <a:tcPr marT="91440" marB="91440"/>
                </a:tc>
              </a:tr>
            </a:tbl>
          </a:graphicData>
        </a:graphic>
      </p:graphicFrame>
      <p:sp>
        <p:nvSpPr>
          <p:cNvPr id="6"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1119181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a:solidFill>
                  <a:srgbClr val="FF0000"/>
                </a:solidFill>
                <a:effectLst>
                  <a:outerShdw blurRad="38100" dist="38100" dir="2700000" algn="tl">
                    <a:srgbClr val="000000">
                      <a:alpha val="43137"/>
                    </a:srgbClr>
                  </a:outerShdw>
                </a:effectLst>
              </a:rPr>
              <a:t>Perform Integrated Change Control - </a:t>
            </a:r>
            <a:r>
              <a:rPr lang="en-US" sz="2800" b="1" dirty="0" smtClean="0">
                <a:solidFill>
                  <a:srgbClr val="FF0000"/>
                </a:solidFill>
                <a:effectLst>
                  <a:outerShdw blurRad="38100" dist="38100" dir="2700000" algn="tl">
                    <a:srgbClr val="000000">
                      <a:alpha val="43137"/>
                    </a:srgbClr>
                  </a:outerShdw>
                </a:effectLst>
              </a:rPr>
              <a:t>Outputs </a:t>
            </a:r>
            <a:r>
              <a:rPr lang="en-US" sz="2800" b="1" dirty="0">
                <a:solidFill>
                  <a:srgbClr val="FF0000"/>
                </a:solidFill>
                <a:effectLst>
                  <a:outerShdw blurRad="38100" dist="38100" dir="2700000" algn="tl">
                    <a:srgbClr val="000000">
                      <a:alpha val="43137"/>
                    </a:srgbClr>
                  </a:outerShdw>
                </a:effectLst>
              </a:rPr>
              <a:t>– </a:t>
            </a:r>
            <a:r>
              <a:rPr lang="en-US" sz="2800" b="1" dirty="0" smtClean="0">
                <a:solidFill>
                  <a:srgbClr val="FF0000"/>
                </a:solidFill>
                <a:effectLst>
                  <a:outerShdw blurRad="38100" dist="38100" dir="2700000" algn="tl">
                    <a:srgbClr val="000000">
                      <a:alpha val="43137"/>
                    </a:srgbClr>
                  </a:outerShdw>
                </a:effectLst>
              </a:rPr>
              <a:t>2/2</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21</a:t>
            </a:fld>
            <a:endParaRPr lang="en-US" b="1" dirty="0">
              <a:solidFill>
                <a:prstClr val="black"/>
              </a:solidFill>
            </a:endParaRPr>
          </a:p>
        </p:txBody>
      </p:sp>
      <p:graphicFrame>
        <p:nvGraphicFramePr>
          <p:cNvPr id="19" name="Table 18"/>
          <p:cNvGraphicFramePr>
            <a:graphicFrameLocks noGrp="1"/>
          </p:cNvGraphicFramePr>
          <p:nvPr>
            <p:extLst/>
          </p:nvPr>
        </p:nvGraphicFramePr>
        <p:xfrm>
          <a:off x="228600" y="685800"/>
          <a:ext cx="8686800" cy="3108960"/>
        </p:xfrm>
        <a:graphic>
          <a:graphicData uri="http://schemas.openxmlformats.org/drawingml/2006/table">
            <a:tbl>
              <a:tblPr firstRow="1" bandRow="1">
                <a:tableStyleId>{5940675A-B579-460E-94D1-54222C63F5DA}</a:tableStyleId>
              </a:tblPr>
              <a:tblGrid>
                <a:gridCol w="2133600"/>
                <a:gridCol w="6553200"/>
              </a:tblGrid>
              <a:tr h="457200">
                <a:tc>
                  <a:txBody>
                    <a:bodyPr/>
                    <a:lstStyle/>
                    <a:p>
                      <a:r>
                        <a:rPr lang="en-US" sz="2000" b="1" dirty="0" smtClean="0"/>
                        <a:t>Output</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r h="457200">
                <a:tc>
                  <a:txBody>
                    <a:bodyPr/>
                    <a:lstStyle/>
                    <a:p>
                      <a:r>
                        <a:rPr lang="en-US" sz="2000" b="1" dirty="0" smtClean="0"/>
                        <a:t>Project</a:t>
                      </a:r>
                      <a:r>
                        <a:rPr lang="en-US" sz="2000" b="1" baseline="0" dirty="0" smtClean="0"/>
                        <a:t> Management Plan Updates</a:t>
                      </a:r>
                      <a:endParaRPr lang="en-US" sz="2000" b="1" dirty="0"/>
                    </a:p>
                  </a:txBody>
                  <a:tcPr marT="91440" marB="91440"/>
                </a:tc>
                <a:tc>
                  <a:txBody>
                    <a:bodyPr/>
                    <a:lstStyle/>
                    <a:p>
                      <a:pPr marL="0" indent="0">
                        <a:buFont typeface="Arial" panose="020B0604020202020204" pitchFamily="34" charset="0"/>
                        <a:buNone/>
                      </a:pPr>
                      <a:r>
                        <a:rPr lang="en-US" sz="2000" b="1" kern="1200" dirty="0" smtClean="0">
                          <a:solidFill>
                            <a:schemeClr val="tx1"/>
                          </a:solidFill>
                          <a:latin typeface="+mn-lt"/>
                          <a:ea typeface="+mn-ea"/>
                          <a:cs typeface="+mn-cs"/>
                        </a:rPr>
                        <a:t>Elements of the project management plan that may be updated include:</a:t>
                      </a:r>
                    </a:p>
                    <a:p>
                      <a:pPr marL="177800" indent="-177800">
                        <a:buFont typeface="Arial" panose="020B0604020202020204" pitchFamily="34" charset="0"/>
                        <a:buChar char="•"/>
                      </a:pPr>
                      <a:r>
                        <a:rPr lang="en-US" sz="2000" b="1" kern="1200" dirty="0" smtClean="0">
                          <a:solidFill>
                            <a:schemeClr val="tx1"/>
                          </a:solidFill>
                          <a:latin typeface="+mn-lt"/>
                          <a:ea typeface="+mn-ea"/>
                          <a:cs typeface="+mn-cs"/>
                        </a:rPr>
                        <a:t>Any subsidiary plans, and</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Baselines that are subject to the formal change control process</a:t>
                      </a:r>
                    </a:p>
                    <a:p>
                      <a:pPr marL="177800" indent="-177800">
                        <a:buFont typeface="Arial" panose="020B0604020202020204" pitchFamily="34" charset="0"/>
                        <a:buChar char="•"/>
                      </a:pPr>
                      <a:r>
                        <a:rPr lang="en-US" sz="2000" b="1" kern="1200" dirty="0" smtClean="0">
                          <a:solidFill>
                            <a:schemeClr val="tx1"/>
                          </a:solidFill>
                          <a:latin typeface="+mn-lt"/>
                          <a:ea typeface="+mn-ea"/>
                          <a:cs typeface="+mn-cs"/>
                        </a:rPr>
                        <a:t>Changes to baselines should only show the changes from the current time forward. Past performance may </a:t>
                      </a:r>
                      <a:r>
                        <a:rPr lang="en-US" sz="2000" b="1" kern="1200" dirty="0" err="1" smtClean="0">
                          <a:solidFill>
                            <a:schemeClr val="tx1"/>
                          </a:solidFill>
                          <a:latin typeface="+mn-lt"/>
                          <a:ea typeface="+mn-ea"/>
                          <a:cs typeface="+mn-cs"/>
                        </a:rPr>
                        <a:t>notbe</a:t>
                      </a:r>
                      <a:r>
                        <a:rPr lang="en-US" sz="2000" b="1" kern="1200" dirty="0" smtClean="0">
                          <a:solidFill>
                            <a:schemeClr val="tx1"/>
                          </a:solidFill>
                          <a:latin typeface="+mn-lt"/>
                          <a:ea typeface="+mn-ea"/>
                          <a:cs typeface="+mn-cs"/>
                        </a:rPr>
                        <a:t> changed. This protects the integrity of the baselines and the historical data of past performance.</a:t>
                      </a:r>
                      <a:endParaRPr lang="en-US" sz="2000" b="1" dirty="0"/>
                    </a:p>
                  </a:txBody>
                  <a:tcPr marT="91440" marB="91440"/>
                </a:tc>
              </a:tr>
            </a:tbl>
          </a:graphicData>
        </a:graphic>
      </p:graphicFrame>
      <p:graphicFrame>
        <p:nvGraphicFramePr>
          <p:cNvPr id="5" name="Table 4"/>
          <p:cNvGraphicFramePr>
            <a:graphicFrameLocks noGrp="1"/>
          </p:cNvGraphicFramePr>
          <p:nvPr>
            <p:extLst/>
          </p:nvPr>
        </p:nvGraphicFramePr>
        <p:xfrm>
          <a:off x="230872" y="3814544"/>
          <a:ext cx="8686800" cy="1402080"/>
        </p:xfrm>
        <a:graphic>
          <a:graphicData uri="http://schemas.openxmlformats.org/drawingml/2006/table">
            <a:tbl>
              <a:tblPr firstRow="1" bandRow="1">
                <a:tableStyleId>{5940675A-B579-460E-94D1-54222C63F5DA}</a:tableStyleId>
              </a:tblPr>
              <a:tblGrid>
                <a:gridCol w="2133600"/>
                <a:gridCol w="6553200"/>
              </a:tblGrid>
              <a:tr h="472440">
                <a:tc>
                  <a:txBody>
                    <a:bodyPr/>
                    <a:lstStyle/>
                    <a:p>
                      <a:r>
                        <a:rPr lang="en-US" sz="2000" b="1" dirty="0" smtClean="0"/>
                        <a:t>Project Documents Update</a:t>
                      </a:r>
                      <a:endParaRPr lang="en-US" sz="2000" b="1" dirty="0"/>
                    </a:p>
                  </a:txBody>
                  <a:tcPr marT="91440" marB="91440"/>
                </a:tc>
                <a:tc>
                  <a:txBody>
                    <a:bodyPr/>
                    <a:lstStyle/>
                    <a:p>
                      <a:pPr marL="0" indent="0">
                        <a:buFont typeface="Arial" panose="020B0604020202020204" pitchFamily="34" charset="0"/>
                        <a:buNone/>
                      </a:pPr>
                      <a:r>
                        <a:rPr lang="en-US" sz="2000" b="1" kern="1200" dirty="0" smtClean="0">
                          <a:solidFill>
                            <a:schemeClr val="tx1"/>
                          </a:solidFill>
                          <a:latin typeface="+mn-lt"/>
                          <a:ea typeface="+mn-ea"/>
                          <a:cs typeface="+mn-cs"/>
                        </a:rPr>
                        <a:t>Project documents that may be updated as a result of the Perform Integrated Change Control process include</a:t>
                      </a:r>
                    </a:p>
                    <a:p>
                      <a:pPr marL="0" indent="0">
                        <a:buFont typeface="Arial" panose="020B0604020202020204" pitchFamily="34" charset="0"/>
                        <a:buNone/>
                      </a:pPr>
                      <a:r>
                        <a:rPr lang="en-US" sz="2000" b="1" kern="1200" dirty="0" smtClean="0">
                          <a:solidFill>
                            <a:schemeClr val="tx1"/>
                          </a:solidFill>
                          <a:latin typeface="+mn-lt"/>
                          <a:ea typeface="+mn-ea"/>
                          <a:cs typeface="+mn-cs"/>
                        </a:rPr>
                        <a:t>all documents specified as being subject to the project’s formal change control process.</a:t>
                      </a:r>
                    </a:p>
                  </a:txBody>
                  <a:tcPr marT="91440" marB="91440"/>
                </a:tc>
              </a:tr>
            </a:tbl>
          </a:graphicData>
        </a:graphic>
      </p:graphicFrame>
      <p:sp>
        <p:nvSpPr>
          <p:cNvPr id="6"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25875667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375201" cy="566058"/>
          </a:xfrm>
        </p:spPr>
        <p:txBody>
          <a:bodyPr lIns="182880" tIns="0" rIns="0" bIns="0">
            <a:noAutofit/>
          </a:bodyPr>
          <a:lstStyle/>
          <a:p>
            <a:pPr algn="l"/>
            <a:r>
              <a:rPr lang="en-US" sz="2800" b="1" dirty="0">
                <a:solidFill>
                  <a:srgbClr val="FF0000"/>
                </a:solidFill>
                <a:effectLst>
                  <a:outerShdw blurRad="38100" dist="38100" dir="2700000" algn="tl">
                    <a:srgbClr val="000000">
                      <a:alpha val="43137"/>
                    </a:srgbClr>
                  </a:outerShdw>
                </a:effectLst>
              </a:rPr>
              <a:t>Perform Integrated Change Control </a:t>
            </a:r>
            <a:r>
              <a:rPr lang="en-US" sz="2800" b="1" dirty="0" smtClean="0">
                <a:solidFill>
                  <a:srgbClr val="FF0000"/>
                </a:solidFill>
                <a:effectLst>
                  <a:outerShdw blurRad="38100" dist="38100" dir="2700000" algn="tl">
                    <a:srgbClr val="000000">
                      <a:alpha val="43137"/>
                    </a:srgbClr>
                  </a:outerShdw>
                </a:effectLst>
              </a:rPr>
              <a:t>– Tools &amp; Techniques</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22</a:t>
            </a:fld>
            <a:endParaRPr lang="en-US" b="1" dirty="0">
              <a:solidFill>
                <a:prstClr val="black"/>
              </a:solidFill>
            </a:endParaRPr>
          </a:p>
        </p:txBody>
      </p:sp>
      <p:graphicFrame>
        <p:nvGraphicFramePr>
          <p:cNvPr id="19" name="Table 18"/>
          <p:cNvGraphicFramePr>
            <a:graphicFrameLocks noGrp="1"/>
          </p:cNvGraphicFramePr>
          <p:nvPr>
            <p:extLst/>
          </p:nvPr>
        </p:nvGraphicFramePr>
        <p:xfrm>
          <a:off x="76200" y="624016"/>
          <a:ext cx="8991600" cy="4328160"/>
        </p:xfrm>
        <a:graphic>
          <a:graphicData uri="http://schemas.openxmlformats.org/drawingml/2006/table">
            <a:tbl>
              <a:tblPr firstRow="1" bandRow="1">
                <a:tableStyleId>{5940675A-B579-460E-94D1-54222C63F5DA}</a:tableStyleId>
              </a:tblPr>
              <a:tblGrid>
                <a:gridCol w="1600200"/>
                <a:gridCol w="7391400"/>
              </a:tblGrid>
              <a:tr h="484264">
                <a:tc>
                  <a:txBody>
                    <a:bodyPr/>
                    <a:lstStyle/>
                    <a:p>
                      <a:r>
                        <a:rPr lang="en-US" sz="2000" b="1" dirty="0" smtClean="0"/>
                        <a:t>Tools &amp; Techs</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r h="1392258">
                <a:tc>
                  <a:txBody>
                    <a:bodyPr/>
                    <a:lstStyle/>
                    <a:p>
                      <a:r>
                        <a:rPr lang="en-US" sz="2000" b="1" dirty="0" smtClean="0"/>
                        <a:t>Expert Judgement</a:t>
                      </a:r>
                      <a:endParaRPr lang="en-US" sz="2000" b="1" dirty="0"/>
                    </a:p>
                  </a:txBody>
                  <a:tcPr marT="91440" marB="91440"/>
                </a:tc>
                <a:tc>
                  <a:txBody>
                    <a:bodyPr/>
                    <a:lstStyle/>
                    <a:p>
                      <a:pPr marL="0" indent="0">
                        <a:buFont typeface="Arial" panose="020B0604020202020204" pitchFamily="34" charset="0"/>
                        <a:buNone/>
                      </a:pPr>
                      <a:r>
                        <a:rPr lang="en-US" sz="2000" b="1" kern="1200" dirty="0" smtClean="0">
                          <a:solidFill>
                            <a:schemeClr val="tx1"/>
                          </a:solidFill>
                          <a:latin typeface="+mn-lt"/>
                          <a:ea typeface="+mn-ea"/>
                          <a:cs typeface="+mn-cs"/>
                        </a:rPr>
                        <a:t>In addition to the project management team’s expert judgment, stakeholders may be asked to provide their expertise and may be asked to sit on the change control board (CCB). Such judgment and expertise are applied to any technical and management details during this process and may be provided by various sources, for example:</a:t>
                      </a:r>
                      <a:endParaRPr lang="en-US" sz="2000" b="1" i="1" kern="1200" baseline="0" dirty="0" smtClean="0">
                        <a:solidFill>
                          <a:schemeClr val="tx1"/>
                        </a:solidFill>
                        <a:latin typeface="+mn-lt"/>
                        <a:ea typeface="+mn-ea"/>
                        <a:cs typeface="+mn-cs"/>
                      </a:endParaRPr>
                    </a:p>
                    <a:p>
                      <a:pPr marL="173038" indent="-173038">
                        <a:buFont typeface="Arial" panose="020B0604020202020204" pitchFamily="34" charset="0"/>
                        <a:buChar char="•"/>
                      </a:pPr>
                      <a:r>
                        <a:rPr lang="en-US" sz="2000" b="1" i="0" kern="1200" baseline="0" dirty="0" smtClean="0">
                          <a:solidFill>
                            <a:schemeClr val="tx1"/>
                          </a:solidFill>
                          <a:latin typeface="+mn-lt"/>
                          <a:ea typeface="+mn-ea"/>
                          <a:cs typeface="+mn-cs"/>
                        </a:rPr>
                        <a:t>Consultants</a:t>
                      </a:r>
                    </a:p>
                    <a:p>
                      <a:pPr marL="173038" indent="-173038">
                        <a:buFont typeface="Arial" panose="020B0604020202020204" pitchFamily="34" charset="0"/>
                        <a:buChar char="•"/>
                      </a:pPr>
                      <a:r>
                        <a:rPr lang="en-US" sz="2000" b="1" i="0" kern="1200" baseline="0" dirty="0" smtClean="0">
                          <a:solidFill>
                            <a:schemeClr val="tx1"/>
                          </a:solidFill>
                          <a:latin typeface="+mn-lt"/>
                          <a:ea typeface="+mn-ea"/>
                          <a:cs typeface="+mn-cs"/>
                        </a:rPr>
                        <a:t>Stakeholders, including customers or sponsors</a:t>
                      </a:r>
                    </a:p>
                    <a:p>
                      <a:pPr marL="173038" indent="-173038">
                        <a:buFont typeface="Arial" panose="020B0604020202020204" pitchFamily="34" charset="0"/>
                        <a:buChar char="•"/>
                      </a:pPr>
                      <a:r>
                        <a:rPr lang="en-US" sz="2000" b="1" i="0" kern="1200" baseline="0" dirty="0" smtClean="0">
                          <a:solidFill>
                            <a:schemeClr val="tx1"/>
                          </a:solidFill>
                          <a:latin typeface="+mn-lt"/>
                          <a:ea typeface="+mn-ea"/>
                          <a:cs typeface="+mn-cs"/>
                        </a:rPr>
                        <a:t>Professional and technical associations</a:t>
                      </a:r>
                    </a:p>
                    <a:p>
                      <a:pPr marL="173038" indent="-173038">
                        <a:buFont typeface="Arial" panose="020B0604020202020204" pitchFamily="34" charset="0"/>
                        <a:buChar char="•"/>
                      </a:pPr>
                      <a:r>
                        <a:rPr lang="en-US" sz="2000" b="1" i="0" kern="1200" baseline="0" dirty="0" smtClean="0">
                          <a:solidFill>
                            <a:schemeClr val="tx1"/>
                          </a:solidFill>
                          <a:latin typeface="+mn-lt"/>
                          <a:ea typeface="+mn-ea"/>
                          <a:cs typeface="+mn-cs"/>
                        </a:rPr>
                        <a:t>Industry groups</a:t>
                      </a:r>
                    </a:p>
                    <a:p>
                      <a:pPr marL="173038" indent="-173038">
                        <a:buFont typeface="Arial" panose="020B0604020202020204" pitchFamily="34" charset="0"/>
                        <a:buChar char="•"/>
                      </a:pPr>
                      <a:r>
                        <a:rPr lang="en-US" sz="2000" b="1" i="0" kern="1200" baseline="0" dirty="0" smtClean="0">
                          <a:solidFill>
                            <a:schemeClr val="tx1"/>
                          </a:solidFill>
                          <a:latin typeface="+mn-lt"/>
                          <a:ea typeface="+mn-ea"/>
                          <a:cs typeface="+mn-cs"/>
                        </a:rPr>
                        <a:t>Subject matter experts (SMEs)</a:t>
                      </a:r>
                    </a:p>
                    <a:p>
                      <a:pPr marL="173038" indent="-173038">
                        <a:buFont typeface="Arial" panose="020B0604020202020204" pitchFamily="34" charset="0"/>
                        <a:buChar char="•"/>
                      </a:pPr>
                      <a:r>
                        <a:rPr lang="en-US" sz="2000" b="1" i="0" kern="1200" baseline="0" dirty="0" smtClean="0">
                          <a:solidFill>
                            <a:schemeClr val="tx1"/>
                          </a:solidFill>
                          <a:latin typeface="+mn-lt"/>
                          <a:ea typeface="+mn-ea"/>
                          <a:cs typeface="+mn-cs"/>
                        </a:rPr>
                        <a:t>Project management office (PMO)</a:t>
                      </a:r>
                      <a:endParaRPr lang="en-US" sz="2000" b="1" kern="1200" dirty="0" smtClean="0">
                        <a:solidFill>
                          <a:schemeClr val="tx1"/>
                        </a:solidFill>
                        <a:latin typeface="+mn-lt"/>
                        <a:ea typeface="+mn-ea"/>
                        <a:cs typeface="+mn-cs"/>
                      </a:endParaRPr>
                    </a:p>
                  </a:txBody>
                  <a:tcPr marT="91440" marB="91440"/>
                </a:tc>
              </a:tr>
            </a:tbl>
          </a:graphicData>
        </a:graphic>
      </p:graphicFrame>
      <p:graphicFrame>
        <p:nvGraphicFramePr>
          <p:cNvPr id="6" name="Table 5"/>
          <p:cNvGraphicFramePr>
            <a:graphicFrameLocks noGrp="1"/>
          </p:cNvGraphicFramePr>
          <p:nvPr>
            <p:extLst/>
          </p:nvPr>
        </p:nvGraphicFramePr>
        <p:xfrm>
          <a:off x="76200" y="4960048"/>
          <a:ext cx="8991600" cy="548640"/>
        </p:xfrm>
        <a:graphic>
          <a:graphicData uri="http://schemas.openxmlformats.org/drawingml/2006/table">
            <a:tbl>
              <a:tblPr firstRow="1" bandRow="1">
                <a:tableStyleId>{5940675A-B579-460E-94D1-54222C63F5DA}</a:tableStyleId>
              </a:tblPr>
              <a:tblGrid>
                <a:gridCol w="1600200"/>
                <a:gridCol w="7391400"/>
              </a:tblGrid>
              <a:tr h="548640">
                <a:tc>
                  <a:txBody>
                    <a:bodyPr/>
                    <a:lstStyle/>
                    <a:p>
                      <a:r>
                        <a:rPr lang="en-US" sz="2000" b="1" dirty="0" smtClean="0"/>
                        <a:t>Meetings</a:t>
                      </a:r>
                      <a:endParaRPr lang="en-US" sz="2000" b="1" dirty="0"/>
                    </a:p>
                  </a:txBody>
                  <a:tcPr marT="91440" marB="91440"/>
                </a:tc>
                <a:tc>
                  <a:txBody>
                    <a:bodyPr/>
                    <a:lstStyle/>
                    <a:p>
                      <a:pPr marL="0" indent="0">
                        <a:buFont typeface="Arial" panose="020B0604020202020204" pitchFamily="34" charset="0"/>
                        <a:buNone/>
                      </a:pPr>
                      <a:endParaRPr lang="en-US" sz="2000" b="1" kern="1200" dirty="0" smtClean="0">
                        <a:solidFill>
                          <a:schemeClr val="tx1"/>
                        </a:solidFill>
                        <a:latin typeface="+mn-lt"/>
                        <a:ea typeface="+mn-ea"/>
                        <a:cs typeface="+mn-cs"/>
                      </a:endParaRPr>
                    </a:p>
                  </a:txBody>
                  <a:tcPr marT="91440" marB="91440"/>
                </a:tc>
              </a:tr>
            </a:tbl>
          </a:graphicData>
        </a:graphic>
      </p:graphicFrame>
      <p:graphicFrame>
        <p:nvGraphicFramePr>
          <p:cNvPr id="7" name="Table 6"/>
          <p:cNvGraphicFramePr>
            <a:graphicFrameLocks noGrp="1"/>
          </p:cNvGraphicFramePr>
          <p:nvPr>
            <p:extLst/>
          </p:nvPr>
        </p:nvGraphicFramePr>
        <p:xfrm>
          <a:off x="76200" y="5512104"/>
          <a:ext cx="8991600" cy="792480"/>
        </p:xfrm>
        <a:graphic>
          <a:graphicData uri="http://schemas.openxmlformats.org/drawingml/2006/table">
            <a:tbl>
              <a:tblPr firstRow="1" bandRow="1">
                <a:tableStyleId>{5940675A-B579-460E-94D1-54222C63F5DA}</a:tableStyleId>
              </a:tblPr>
              <a:tblGrid>
                <a:gridCol w="1600200"/>
                <a:gridCol w="7391400"/>
              </a:tblGrid>
              <a:tr h="548640">
                <a:tc>
                  <a:txBody>
                    <a:bodyPr/>
                    <a:lstStyle/>
                    <a:p>
                      <a:r>
                        <a:rPr lang="en-US" sz="2000" b="1" dirty="0" smtClean="0"/>
                        <a:t>Change Control</a:t>
                      </a:r>
                      <a:r>
                        <a:rPr lang="en-US" sz="2000" b="1" baseline="0" dirty="0" smtClean="0"/>
                        <a:t> Tools</a:t>
                      </a:r>
                      <a:endParaRPr lang="en-US" sz="2000" b="1" dirty="0"/>
                    </a:p>
                  </a:txBody>
                  <a:tcPr marT="91440" marB="91440"/>
                </a:tc>
                <a:tc>
                  <a:txBody>
                    <a:bodyPr/>
                    <a:lstStyle/>
                    <a:p>
                      <a:pPr marL="0" indent="0">
                        <a:buFont typeface="Arial" panose="020B0604020202020204" pitchFamily="34" charset="0"/>
                        <a:buNone/>
                      </a:pPr>
                      <a:r>
                        <a:rPr lang="en-US" sz="2000" b="1" kern="1200" dirty="0" smtClean="0">
                          <a:solidFill>
                            <a:schemeClr val="tx1"/>
                          </a:solidFill>
                          <a:latin typeface="+mn-lt"/>
                          <a:ea typeface="+mn-ea"/>
                          <a:cs typeface="+mn-cs"/>
                        </a:rPr>
                        <a:t>Manual &amp; Automated Tools</a:t>
                      </a:r>
                    </a:p>
                  </a:txBody>
                  <a:tcPr marT="91440" marB="91440"/>
                </a:tc>
              </a:tr>
            </a:tbl>
          </a:graphicData>
        </a:graphic>
      </p:graphicFrame>
      <p:sp>
        <p:nvSpPr>
          <p:cNvPr id="8"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15469267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 y="0"/>
            <a:ext cx="9144000" cy="548640"/>
          </a:xfrm>
        </p:spPr>
        <p:txBody>
          <a:bodyPr>
            <a:normAutofit fontScale="90000"/>
          </a:bodyPr>
          <a:lstStyle/>
          <a:p>
            <a:pPr algn="l"/>
            <a:r>
              <a:rPr lang="en-US" sz="3200" b="1" dirty="0" smtClean="0">
                <a:solidFill>
                  <a:srgbClr val="FF0000"/>
                </a:solidFill>
                <a:effectLst>
                  <a:outerShdw blurRad="38100" dist="38100" dir="2700000" algn="tl">
                    <a:srgbClr val="000000">
                      <a:alpha val="43137"/>
                    </a:srgbClr>
                  </a:outerShdw>
                </a:effectLst>
              </a:rPr>
              <a:t>Processes in the Integration Knowledge Area</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8686800" y="6521903"/>
            <a:ext cx="424542" cy="365125"/>
          </a:xfrm>
        </p:spPr>
        <p:txBody>
          <a:bodyPr/>
          <a:lstStyle/>
          <a:p>
            <a:fld id="{B6F15528-21DE-4FAA-801E-634DDDAF4B2B}" type="slidenum">
              <a:rPr lang="en-US" b="1" smtClean="0">
                <a:solidFill>
                  <a:prstClr val="black"/>
                </a:solidFill>
              </a:rPr>
              <a:pPr/>
              <a:t>3</a:t>
            </a:fld>
            <a:endParaRPr lang="en-US" b="1" dirty="0">
              <a:solidFill>
                <a:prstClr val="black"/>
              </a:solidFill>
            </a:endParaRPr>
          </a:p>
        </p:txBody>
      </p:sp>
      <p:cxnSp>
        <p:nvCxnSpPr>
          <p:cNvPr id="19" name="Straight Connector 18"/>
          <p:cNvCxnSpPr/>
          <p:nvPr/>
        </p:nvCxnSpPr>
        <p:spPr>
          <a:xfrm>
            <a:off x="-13855" y="587189"/>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a:xfrm flipH="1">
            <a:off x="0" y="6569075"/>
            <a:ext cx="1066800" cy="365125"/>
          </a:xfrm>
        </p:spPr>
        <p:txBody>
          <a:bodyPr/>
          <a:lstStyle/>
          <a:p>
            <a:r>
              <a:rPr lang="en-US" dirty="0" err="1" smtClean="0">
                <a:solidFill>
                  <a:prstClr val="black"/>
                </a:solidFill>
              </a:rPr>
              <a:t>MEhsanSaeed</a:t>
            </a:r>
            <a:endParaRPr lang="en-US" dirty="0">
              <a:solidFill>
                <a:prstClr val="black"/>
              </a:solidFill>
            </a:endParaRPr>
          </a:p>
        </p:txBody>
      </p:sp>
      <p:graphicFrame>
        <p:nvGraphicFramePr>
          <p:cNvPr id="7" name="Diagram 6"/>
          <p:cNvGraphicFramePr/>
          <p:nvPr>
            <p:extLst>
              <p:ext uri="{D42A27DB-BD31-4B8C-83A1-F6EECF244321}">
                <p14:modId xmlns:p14="http://schemas.microsoft.com/office/powerpoint/2010/main" val="2130688696"/>
              </p:ext>
            </p:extLst>
          </p:nvPr>
        </p:nvGraphicFramePr>
        <p:xfrm>
          <a:off x="228600" y="1097280"/>
          <a:ext cx="8654142" cy="822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1" name="Diagram 30"/>
          <p:cNvGraphicFramePr/>
          <p:nvPr>
            <p:extLst>
              <p:ext uri="{D42A27DB-BD31-4B8C-83A1-F6EECF244321}">
                <p14:modId xmlns:p14="http://schemas.microsoft.com/office/powerpoint/2010/main" val="1016352826"/>
              </p:ext>
            </p:extLst>
          </p:nvPr>
        </p:nvGraphicFramePr>
        <p:xfrm>
          <a:off x="228600" y="2011680"/>
          <a:ext cx="8654142" cy="82296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TextBox 7"/>
          <p:cNvSpPr txBox="1"/>
          <p:nvPr/>
        </p:nvSpPr>
        <p:spPr>
          <a:xfrm>
            <a:off x="609600" y="650012"/>
            <a:ext cx="989438" cy="400110"/>
          </a:xfrm>
          <a:prstGeom prst="rect">
            <a:avLst/>
          </a:prstGeom>
          <a:noFill/>
        </p:spPr>
        <p:txBody>
          <a:bodyPr wrap="none" rtlCol="0">
            <a:spAutoFit/>
          </a:bodyPr>
          <a:lstStyle/>
          <a:p>
            <a:r>
              <a:rPr lang="en-US" sz="2000" b="1" dirty="0" smtClean="0">
                <a:solidFill>
                  <a:prstClr val="black"/>
                </a:solidFill>
              </a:rPr>
              <a:t>Process</a:t>
            </a:r>
            <a:endParaRPr lang="en-US" sz="2000" b="1" dirty="0">
              <a:solidFill>
                <a:prstClr val="black"/>
              </a:solidFill>
            </a:endParaRPr>
          </a:p>
        </p:txBody>
      </p:sp>
      <p:sp>
        <p:nvSpPr>
          <p:cNvPr id="33" name="TextBox 32"/>
          <p:cNvSpPr txBox="1"/>
          <p:nvPr/>
        </p:nvSpPr>
        <p:spPr>
          <a:xfrm>
            <a:off x="4743943" y="664972"/>
            <a:ext cx="3252574" cy="400110"/>
          </a:xfrm>
          <a:prstGeom prst="rect">
            <a:avLst/>
          </a:prstGeom>
          <a:noFill/>
        </p:spPr>
        <p:txBody>
          <a:bodyPr wrap="square" rtlCol="0">
            <a:spAutoFit/>
          </a:bodyPr>
          <a:lstStyle/>
          <a:p>
            <a:pPr algn="ctr"/>
            <a:r>
              <a:rPr lang="en-US" sz="2000" b="1" dirty="0" smtClean="0">
                <a:solidFill>
                  <a:prstClr val="black"/>
                </a:solidFill>
              </a:rPr>
              <a:t>Key Outputs</a:t>
            </a:r>
            <a:endParaRPr lang="en-US" sz="2000" b="1" dirty="0">
              <a:solidFill>
                <a:prstClr val="black"/>
              </a:solidFill>
            </a:endParaRPr>
          </a:p>
        </p:txBody>
      </p:sp>
      <p:graphicFrame>
        <p:nvGraphicFramePr>
          <p:cNvPr id="44" name="Diagram 43"/>
          <p:cNvGraphicFramePr/>
          <p:nvPr>
            <p:extLst>
              <p:ext uri="{D42A27DB-BD31-4B8C-83A1-F6EECF244321}">
                <p14:modId xmlns:p14="http://schemas.microsoft.com/office/powerpoint/2010/main" val="3338262244"/>
              </p:ext>
            </p:extLst>
          </p:nvPr>
        </p:nvGraphicFramePr>
        <p:xfrm>
          <a:off x="228600" y="2926080"/>
          <a:ext cx="8654142" cy="82296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Diagram 10"/>
          <p:cNvGraphicFramePr/>
          <p:nvPr>
            <p:extLst>
              <p:ext uri="{D42A27DB-BD31-4B8C-83A1-F6EECF244321}">
                <p14:modId xmlns:p14="http://schemas.microsoft.com/office/powerpoint/2010/main" val="4280150252"/>
              </p:ext>
            </p:extLst>
          </p:nvPr>
        </p:nvGraphicFramePr>
        <p:xfrm>
          <a:off x="228600" y="3840480"/>
          <a:ext cx="8654142" cy="82296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5" name="Diagram 14"/>
          <p:cNvGraphicFramePr/>
          <p:nvPr>
            <p:extLst>
              <p:ext uri="{D42A27DB-BD31-4B8C-83A1-F6EECF244321}">
                <p14:modId xmlns:p14="http://schemas.microsoft.com/office/powerpoint/2010/main" val="815967180"/>
              </p:ext>
            </p:extLst>
          </p:nvPr>
        </p:nvGraphicFramePr>
        <p:xfrm>
          <a:off x="228600" y="5669280"/>
          <a:ext cx="8654142" cy="822960"/>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6" name="Diagram 15"/>
          <p:cNvGraphicFramePr/>
          <p:nvPr>
            <p:extLst>
              <p:ext uri="{D42A27DB-BD31-4B8C-83A1-F6EECF244321}">
                <p14:modId xmlns:p14="http://schemas.microsoft.com/office/powerpoint/2010/main" val="3705691333"/>
              </p:ext>
            </p:extLst>
          </p:nvPr>
        </p:nvGraphicFramePr>
        <p:xfrm>
          <a:off x="228600" y="4754880"/>
          <a:ext cx="8654142" cy="822960"/>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Tree>
    <p:extLst>
      <p:ext uri="{BB962C8B-B14F-4D97-AF65-F5344CB8AC3E}">
        <p14:creationId xmlns:p14="http://schemas.microsoft.com/office/powerpoint/2010/main" val="2229880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graphicEl>
                                              <a:dgm id="{FE898AEB-D0CF-4F9F-AE69-D7C6D01BE8E9}"/>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graphicEl>
                                              <a:dgm id="{286F30A0-5D74-41AA-A502-014106C0E1D1}"/>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graphicEl>
                                              <a:dgm id="{A18CB558-A546-4D96-A142-FFD541E4769C}"/>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graphicEl>
                                              <a:dgm id="{FE898AEB-D0CF-4F9F-AE69-D7C6D01BE8E9}"/>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
                                            <p:graphicEl>
                                              <a:dgm id="{286F30A0-5D74-41AA-A502-014106C0E1D1}"/>
                                            </p:graphic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1">
                                            <p:graphicEl>
                                              <a:dgm id="{A18CB558-A546-4D96-A142-FFD541E4769C}"/>
                                            </p:graphic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4">
                                            <p:graphicEl>
                                              <a:dgm id="{FE898AEB-D0CF-4F9F-AE69-D7C6D01BE8E9}"/>
                                            </p:graphic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4">
                                            <p:graphicEl>
                                              <a:dgm id="{286F30A0-5D74-41AA-A502-014106C0E1D1}"/>
                                            </p:graphic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4">
                                            <p:graphicEl>
                                              <a:dgm id="{A18CB558-A546-4D96-A142-FFD541E4769C}"/>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graphicEl>
                                              <a:dgm id="{FE898AEB-D0CF-4F9F-AE69-D7C6D01BE8E9}"/>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1">
                                            <p:graphicEl>
                                              <a:dgm id="{286F30A0-5D74-41AA-A502-014106C0E1D1}"/>
                                            </p:graphic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1">
                                            <p:graphicEl>
                                              <a:dgm id="{A18CB558-A546-4D96-A142-FFD541E4769C}"/>
                                            </p:graphic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6">
                                            <p:graphicEl>
                                              <a:dgm id="{FE898AEB-D0CF-4F9F-AE69-D7C6D01BE8E9}"/>
                                            </p:graphic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6">
                                            <p:graphicEl>
                                              <a:dgm id="{286F30A0-5D74-41AA-A502-014106C0E1D1}"/>
                                            </p:graphicEl>
                                          </p:spTgt>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6">
                                            <p:graphicEl>
                                              <a:dgm id="{A18CB558-A546-4D96-A142-FFD541E4769C}"/>
                                            </p:graphic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graphicEl>
                                              <a:dgm id="{FE898AEB-D0CF-4F9F-AE69-D7C6D01BE8E9}"/>
                                            </p:graphic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5">
                                            <p:graphicEl>
                                              <a:dgm id="{286F30A0-5D74-41AA-A502-014106C0E1D1}"/>
                                            </p:graphicEl>
                                          </p:spTgt>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5">
                                            <p:graphicEl>
                                              <a:dgm id="{A18CB558-A546-4D96-A142-FFD541E4769C}"/>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Graphic spid="31" grpId="0">
        <p:bldSub>
          <a:bldDgm bld="one"/>
        </p:bldSub>
      </p:bldGraphic>
      <p:bldP spid="8" grpId="0"/>
      <p:bldP spid="33" grpId="0"/>
      <p:bldGraphic spid="44" grpId="0">
        <p:bldSub>
          <a:bldDgm bld="one"/>
        </p:bldSub>
      </p:bldGraphic>
      <p:bldGraphic spid="11" grpId="0">
        <p:bldSub>
          <a:bldDgm bld="one"/>
        </p:bldSub>
      </p:bldGraphic>
      <p:bldGraphic spid="15" grpId="0" uiExpand="1">
        <p:bldSub>
          <a:bldDgm bld="one"/>
        </p:bldSub>
      </p:bldGraphic>
      <p:bldGraphic spid="16" grpId="0" uiExpand="1">
        <p:bldSub>
          <a:bldDgm bld="one"/>
        </p:bldSub>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 y="0"/>
            <a:ext cx="9089201" cy="600635"/>
          </a:xfrm>
        </p:spPr>
        <p:txBody>
          <a:bodyPr>
            <a:normAutofit/>
          </a:bodyPr>
          <a:lstStyle/>
          <a:p>
            <a:pPr algn="l"/>
            <a:r>
              <a:rPr lang="en-US" sz="3200" b="1" i="1" dirty="0" smtClean="0">
                <a:solidFill>
                  <a:srgbClr val="FF0000"/>
                </a:solidFill>
                <a:effectLst>
                  <a:outerShdw blurRad="38100" dist="38100" dir="2700000" algn="tl">
                    <a:srgbClr val="000000">
                      <a:alpha val="43137"/>
                    </a:srgbClr>
                  </a:outerShdw>
                </a:effectLst>
              </a:rPr>
              <a:t>Monitor &amp; Control Project Work</a:t>
            </a:r>
            <a:r>
              <a:rPr lang="en-US" sz="2800" b="1" dirty="0" smtClean="0">
                <a:solidFill>
                  <a:srgbClr val="FF0000"/>
                </a:solidFill>
                <a:effectLst>
                  <a:outerShdw blurRad="38100" dist="38100" dir="2700000" algn="tl">
                    <a:srgbClr val="000000">
                      <a:alpha val="43137"/>
                    </a:srgbClr>
                  </a:outerShdw>
                </a:effectLst>
              </a:rPr>
              <a:t> Inputs &amp; Outputs</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6977742" y="6076429"/>
            <a:ext cx="2133600" cy="365125"/>
          </a:xfrm>
        </p:spPr>
        <p:txBody>
          <a:bodyPr/>
          <a:lstStyle/>
          <a:p>
            <a:fld id="{B6F15528-21DE-4FAA-801E-634DDDAF4B2B}" type="slidenum">
              <a:rPr lang="en-US" b="1" smtClean="0">
                <a:solidFill>
                  <a:prstClr val="black"/>
                </a:solidFill>
              </a:rPr>
              <a:pPr/>
              <a:t>4</a:t>
            </a:fld>
            <a:endParaRPr lang="en-US" b="1" dirty="0">
              <a:solidFill>
                <a:prstClr val="black"/>
              </a:solidFill>
            </a:endParaRPr>
          </a:p>
        </p:txBody>
      </p:sp>
      <p:sp>
        <p:nvSpPr>
          <p:cNvPr id="6" name="Flowchart: Predefined Process 5"/>
          <p:cNvSpPr>
            <a:spLocks noChangeAspect="1"/>
          </p:cNvSpPr>
          <p:nvPr/>
        </p:nvSpPr>
        <p:spPr>
          <a:xfrm>
            <a:off x="3276600" y="2590145"/>
            <a:ext cx="2010075" cy="1346751"/>
          </a:xfrm>
          <a:prstGeom prst="flowChartPredefinedProcess">
            <a:avLst/>
          </a:prstGeom>
          <a:solidFill>
            <a:schemeClr val="accent3">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prstClr val="black"/>
                </a:solidFill>
              </a:rPr>
              <a:t>Monitor &amp; Control Project Work</a:t>
            </a:r>
            <a:endParaRPr lang="en-US" sz="2000" b="1" dirty="0">
              <a:solidFill>
                <a:prstClr val="black"/>
              </a:solidFill>
            </a:endParaRPr>
          </a:p>
        </p:txBody>
      </p:sp>
      <p:sp>
        <p:nvSpPr>
          <p:cNvPr id="14" name="TextBox 13"/>
          <p:cNvSpPr txBox="1"/>
          <p:nvPr/>
        </p:nvSpPr>
        <p:spPr>
          <a:xfrm>
            <a:off x="85289" y="2262552"/>
            <a:ext cx="2702338" cy="2308324"/>
          </a:xfrm>
          <a:prstGeom prst="rect">
            <a:avLst/>
          </a:prstGeom>
          <a:noFill/>
        </p:spPr>
        <p:txBody>
          <a:bodyPr wrap="square" rtlCol="0">
            <a:spAutoFit/>
          </a:bodyPr>
          <a:lstStyle/>
          <a:p>
            <a:pPr marL="339725" indent="-339725">
              <a:buSzPct val="90000"/>
              <a:buFont typeface="+mj-lt"/>
              <a:buAutoNum type="arabicPeriod"/>
            </a:pPr>
            <a:r>
              <a:rPr lang="en-US" sz="2400" b="1" dirty="0" smtClean="0">
                <a:solidFill>
                  <a:prstClr val="black"/>
                </a:solidFill>
              </a:rPr>
              <a:t>PMP</a:t>
            </a:r>
          </a:p>
          <a:p>
            <a:pPr marL="339725" indent="-339725">
              <a:buSzPct val="90000"/>
              <a:buFont typeface="+mj-lt"/>
              <a:buAutoNum type="arabicPeriod"/>
            </a:pPr>
            <a:r>
              <a:rPr lang="en-US" sz="2400" b="1" dirty="0" smtClean="0">
                <a:solidFill>
                  <a:prstClr val="black"/>
                </a:solidFill>
              </a:rPr>
              <a:t>PDs (w/a)</a:t>
            </a:r>
          </a:p>
          <a:p>
            <a:pPr marL="339725" indent="-339725">
              <a:buSzPct val="90000"/>
              <a:buFont typeface="+mj-lt"/>
              <a:buAutoNum type="arabicPeriod"/>
            </a:pPr>
            <a:r>
              <a:rPr lang="en-US" sz="2400" b="1" dirty="0" smtClean="0">
                <a:solidFill>
                  <a:srgbClr val="0000CC"/>
                </a:solidFill>
              </a:rPr>
              <a:t>WPI</a:t>
            </a:r>
            <a:r>
              <a:rPr lang="en-US" sz="2400" dirty="0" smtClean="0">
                <a:solidFill>
                  <a:prstClr val="black"/>
                </a:solidFill>
              </a:rPr>
              <a:t>*</a:t>
            </a:r>
          </a:p>
          <a:p>
            <a:pPr marL="339725" indent="-339725">
              <a:buSzPct val="90000"/>
              <a:buFont typeface="+mj-lt"/>
              <a:buAutoNum type="arabicPeriod"/>
            </a:pPr>
            <a:r>
              <a:rPr lang="en-US" sz="2400" b="1" dirty="0" smtClean="0">
                <a:solidFill>
                  <a:prstClr val="black"/>
                </a:solidFill>
              </a:rPr>
              <a:t>OPA</a:t>
            </a:r>
          </a:p>
          <a:p>
            <a:pPr marL="339725" indent="-339725">
              <a:buSzPct val="90000"/>
              <a:buFont typeface="+mj-lt"/>
              <a:buAutoNum type="arabicPeriod"/>
            </a:pPr>
            <a:r>
              <a:rPr lang="en-US" sz="2400" b="1" dirty="0" smtClean="0">
                <a:solidFill>
                  <a:prstClr val="black"/>
                </a:solidFill>
              </a:rPr>
              <a:t>Any Specific Input</a:t>
            </a:r>
            <a:endParaRPr lang="en-US" sz="2400" b="1" dirty="0">
              <a:solidFill>
                <a:prstClr val="black"/>
              </a:solidFill>
            </a:endParaRPr>
          </a:p>
        </p:txBody>
      </p:sp>
      <p:sp>
        <p:nvSpPr>
          <p:cNvPr id="10" name="Right Arrow 9"/>
          <p:cNvSpPr/>
          <p:nvPr/>
        </p:nvSpPr>
        <p:spPr>
          <a:xfrm>
            <a:off x="5545015" y="2983524"/>
            <a:ext cx="320352" cy="320352"/>
          </a:xfrm>
          <a:prstGeom prst="rightArrow">
            <a:avLst>
              <a:gd name="adj1" fmla="val 60000"/>
              <a:gd name="adj2" fmla="val 50000"/>
            </a:avLst>
          </a:prstGeom>
          <a:solidFill>
            <a:schemeClr val="tx1"/>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5" name="TextBox 14"/>
          <p:cNvSpPr txBox="1"/>
          <p:nvPr/>
        </p:nvSpPr>
        <p:spPr>
          <a:xfrm>
            <a:off x="6061075" y="2240377"/>
            <a:ext cx="3115789" cy="2677656"/>
          </a:xfrm>
          <a:prstGeom prst="rect">
            <a:avLst/>
          </a:prstGeom>
          <a:noFill/>
        </p:spPr>
        <p:txBody>
          <a:bodyPr wrap="none" rtlCol="0">
            <a:spAutoFit/>
          </a:bodyPr>
          <a:lstStyle/>
          <a:p>
            <a:pPr marL="339725" indent="-339725">
              <a:buSzPct val="90000"/>
              <a:buFont typeface="+mj-lt"/>
              <a:buAutoNum type="arabicPeriod"/>
            </a:pPr>
            <a:r>
              <a:rPr lang="en-US" sz="2400" b="1" dirty="0" smtClean="0">
                <a:solidFill>
                  <a:prstClr val="black"/>
                </a:solidFill>
              </a:rPr>
              <a:t>PMP Updates</a:t>
            </a:r>
          </a:p>
          <a:p>
            <a:pPr marL="339725" indent="-339725">
              <a:buSzPct val="90000"/>
              <a:buFont typeface="+mj-lt"/>
              <a:buAutoNum type="arabicPeriod"/>
            </a:pPr>
            <a:r>
              <a:rPr lang="en-US" sz="2400" b="1" dirty="0" smtClean="0">
                <a:solidFill>
                  <a:prstClr val="black"/>
                </a:solidFill>
              </a:rPr>
              <a:t>PD Updates</a:t>
            </a:r>
          </a:p>
          <a:p>
            <a:pPr marL="339725" indent="-339725">
              <a:buSzPct val="90000"/>
              <a:buFont typeface="+mj-lt"/>
              <a:buAutoNum type="arabicPeriod"/>
            </a:pPr>
            <a:r>
              <a:rPr lang="en-US" sz="2400" b="1" dirty="0" smtClean="0">
                <a:solidFill>
                  <a:srgbClr val="0000CC"/>
                </a:solidFill>
              </a:rPr>
              <a:t>WPR</a:t>
            </a:r>
            <a:r>
              <a:rPr lang="en-US" sz="2400" dirty="0" smtClean="0">
                <a:solidFill>
                  <a:prstClr val="black"/>
                </a:solidFill>
              </a:rPr>
              <a:t>**</a:t>
            </a:r>
            <a:endParaRPr lang="en-US" sz="2400" dirty="0">
              <a:solidFill>
                <a:prstClr val="black"/>
              </a:solidFill>
            </a:endParaRPr>
          </a:p>
          <a:p>
            <a:pPr marL="339725" indent="-339725">
              <a:buSzPct val="90000"/>
              <a:buFont typeface="+mj-lt"/>
              <a:buAutoNum type="arabicPeriod"/>
            </a:pPr>
            <a:r>
              <a:rPr lang="en-US" sz="2400" b="1" dirty="0" smtClean="0">
                <a:solidFill>
                  <a:prstClr val="black"/>
                </a:solidFill>
              </a:rPr>
              <a:t>OPA Updates</a:t>
            </a:r>
          </a:p>
          <a:p>
            <a:pPr marL="339725" indent="-339725">
              <a:buSzPct val="90000"/>
              <a:buFont typeface="+mj-lt"/>
              <a:buAutoNum type="arabicPeriod"/>
            </a:pPr>
            <a:r>
              <a:rPr lang="en-US" sz="2400" b="1" dirty="0" smtClean="0">
                <a:solidFill>
                  <a:prstClr val="black"/>
                </a:solidFill>
              </a:rPr>
              <a:t>Any Specific  </a:t>
            </a:r>
            <a:r>
              <a:rPr lang="en-US" sz="2400" b="1" dirty="0">
                <a:solidFill>
                  <a:prstClr val="black"/>
                </a:solidFill>
              </a:rPr>
              <a:t>Output</a:t>
            </a:r>
          </a:p>
          <a:p>
            <a:pPr algn="ctr">
              <a:buSzPct val="90000"/>
            </a:pPr>
            <a:r>
              <a:rPr lang="en-US" sz="2400" b="1" dirty="0" smtClean="0">
                <a:solidFill>
                  <a:prstClr val="black"/>
                </a:solidFill>
              </a:rPr>
              <a:t>+</a:t>
            </a:r>
          </a:p>
          <a:p>
            <a:pPr marL="339725" indent="-339725">
              <a:buSzPct val="90000"/>
              <a:buFont typeface="+mj-lt"/>
              <a:buAutoNum type="arabicPeriod" startAt="6"/>
            </a:pPr>
            <a:r>
              <a:rPr lang="en-US" sz="2400" b="1" dirty="0" smtClean="0">
                <a:solidFill>
                  <a:srgbClr val="0000CC"/>
                </a:solidFill>
              </a:rPr>
              <a:t>Change Request</a:t>
            </a:r>
          </a:p>
        </p:txBody>
      </p:sp>
      <p:cxnSp>
        <p:nvCxnSpPr>
          <p:cNvPr id="19" name="Straight Connector 18"/>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Right Arrow 19"/>
          <p:cNvSpPr/>
          <p:nvPr/>
        </p:nvSpPr>
        <p:spPr>
          <a:xfrm>
            <a:off x="2690269" y="3001095"/>
            <a:ext cx="357731" cy="320352"/>
          </a:xfrm>
          <a:prstGeom prst="rightArrow">
            <a:avLst>
              <a:gd name="adj1" fmla="val 60000"/>
              <a:gd name="adj2" fmla="val 50000"/>
            </a:avLst>
          </a:prstGeom>
          <a:solidFill>
            <a:schemeClr val="tx1"/>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26" name="TextBox 25"/>
          <p:cNvSpPr txBox="1"/>
          <p:nvPr/>
        </p:nvSpPr>
        <p:spPr>
          <a:xfrm>
            <a:off x="1708639" y="1066800"/>
            <a:ext cx="3461238" cy="707886"/>
          </a:xfrm>
          <a:prstGeom prst="rect">
            <a:avLst/>
          </a:prstGeom>
          <a:noFill/>
        </p:spPr>
        <p:txBody>
          <a:bodyPr wrap="square" rtlCol="0">
            <a:spAutoFit/>
          </a:bodyPr>
          <a:lstStyle/>
          <a:p>
            <a:pPr marL="176213" indent="-176213">
              <a:buSzPct val="100000"/>
              <a:buFont typeface="Arial" panose="020B0604020202020204" pitchFamily="34" charset="0"/>
              <a:buChar char="•"/>
            </a:pPr>
            <a:r>
              <a:rPr lang="en-US" sz="2000" b="1" dirty="0" smtClean="0">
                <a:solidFill>
                  <a:srgbClr val="0000CC"/>
                </a:solidFill>
              </a:rPr>
              <a:t>All Management Plans</a:t>
            </a:r>
          </a:p>
          <a:p>
            <a:pPr marL="176213" indent="-176213">
              <a:buSzPct val="100000"/>
              <a:buFont typeface="Arial" panose="020B0604020202020204" pitchFamily="34" charset="0"/>
              <a:buChar char="•"/>
            </a:pPr>
            <a:r>
              <a:rPr lang="en-US" sz="2000" b="1" dirty="0" smtClean="0">
                <a:solidFill>
                  <a:srgbClr val="0000CC"/>
                </a:solidFill>
              </a:rPr>
              <a:t>All Baselines</a:t>
            </a:r>
            <a:endParaRPr lang="en-US" sz="2000" b="1" dirty="0">
              <a:solidFill>
                <a:srgbClr val="0000CC"/>
              </a:solidFill>
            </a:endParaRPr>
          </a:p>
        </p:txBody>
      </p:sp>
      <p:sp>
        <p:nvSpPr>
          <p:cNvPr id="32" name="Freeform 31"/>
          <p:cNvSpPr>
            <a:spLocks noChangeAspect="1"/>
          </p:cNvSpPr>
          <p:nvPr/>
        </p:nvSpPr>
        <p:spPr>
          <a:xfrm>
            <a:off x="890954" y="1084387"/>
            <a:ext cx="836307" cy="1260231"/>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Freeform 15"/>
          <p:cNvSpPr>
            <a:spLocks noChangeAspect="1"/>
          </p:cNvSpPr>
          <p:nvPr/>
        </p:nvSpPr>
        <p:spPr>
          <a:xfrm rot="5400000">
            <a:off x="1640668" y="2982964"/>
            <a:ext cx="1336432" cy="1103094"/>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TextBox 16"/>
          <p:cNvSpPr txBox="1"/>
          <p:nvPr/>
        </p:nvSpPr>
        <p:spPr>
          <a:xfrm>
            <a:off x="1430215" y="4167555"/>
            <a:ext cx="4689475" cy="900631"/>
          </a:xfrm>
          <a:prstGeom prst="rect">
            <a:avLst/>
          </a:prstGeom>
          <a:noFill/>
        </p:spPr>
        <p:txBody>
          <a:bodyPr wrap="square" rtlCol="0">
            <a:spAutoFit/>
          </a:bodyPr>
          <a:lstStyle/>
          <a:p>
            <a:pPr marL="176213" indent="-176213">
              <a:lnSpc>
                <a:spcPts val="2100"/>
              </a:lnSpc>
              <a:buSzPct val="100000"/>
              <a:buFont typeface="Arial" panose="020B0604020202020204" pitchFamily="34" charset="0"/>
              <a:buChar char="•"/>
            </a:pPr>
            <a:r>
              <a:rPr lang="en-US" sz="2000" b="1" dirty="0">
                <a:solidFill>
                  <a:srgbClr val="0000CC"/>
                </a:solidFill>
              </a:rPr>
              <a:t>Schedule </a:t>
            </a:r>
            <a:r>
              <a:rPr lang="en-US" sz="2000" b="1" dirty="0" smtClean="0">
                <a:solidFill>
                  <a:srgbClr val="0000CC"/>
                </a:solidFill>
              </a:rPr>
              <a:t>Forecast </a:t>
            </a:r>
            <a:r>
              <a:rPr lang="en-US" sz="2000" b="1" i="1" dirty="0" smtClean="0">
                <a:solidFill>
                  <a:srgbClr val="0000CC"/>
                </a:solidFill>
              </a:rPr>
              <a:t>(Control Schedule)</a:t>
            </a:r>
            <a:endParaRPr lang="en-US" sz="2000" b="1" dirty="0">
              <a:solidFill>
                <a:srgbClr val="0000CC"/>
              </a:solidFill>
            </a:endParaRPr>
          </a:p>
          <a:p>
            <a:pPr marL="176213" indent="-176213">
              <a:lnSpc>
                <a:spcPts val="2100"/>
              </a:lnSpc>
              <a:buSzPct val="100000"/>
              <a:buFont typeface="Arial" panose="020B0604020202020204" pitchFamily="34" charset="0"/>
              <a:buChar char="•"/>
            </a:pPr>
            <a:r>
              <a:rPr lang="en-US" sz="2000" b="1" dirty="0">
                <a:solidFill>
                  <a:srgbClr val="0000CC"/>
                </a:solidFill>
              </a:rPr>
              <a:t>Cost </a:t>
            </a:r>
            <a:r>
              <a:rPr lang="en-US" sz="2000" b="1" dirty="0" smtClean="0">
                <a:solidFill>
                  <a:srgbClr val="0000CC"/>
                </a:solidFill>
              </a:rPr>
              <a:t>Forecast</a:t>
            </a:r>
            <a:r>
              <a:rPr lang="en-US" sz="2000" b="1" dirty="0">
                <a:solidFill>
                  <a:srgbClr val="0000CC"/>
                </a:solidFill>
              </a:rPr>
              <a:t> </a:t>
            </a:r>
            <a:r>
              <a:rPr lang="en-US" sz="2000" b="1" i="1" dirty="0">
                <a:solidFill>
                  <a:srgbClr val="0000CC"/>
                </a:solidFill>
              </a:rPr>
              <a:t>(Control </a:t>
            </a:r>
            <a:r>
              <a:rPr lang="en-US" sz="2000" b="1" i="1" dirty="0" smtClean="0">
                <a:solidFill>
                  <a:srgbClr val="0000CC"/>
                </a:solidFill>
              </a:rPr>
              <a:t>Cost)</a:t>
            </a:r>
            <a:endParaRPr lang="en-US" sz="2000" b="1" dirty="0">
              <a:solidFill>
                <a:srgbClr val="0000CC"/>
              </a:solidFill>
            </a:endParaRPr>
          </a:p>
          <a:p>
            <a:pPr marL="176213" indent="-176213">
              <a:lnSpc>
                <a:spcPts val="2100"/>
              </a:lnSpc>
              <a:buSzPct val="100000"/>
              <a:buFont typeface="Arial" panose="020B0604020202020204" pitchFamily="34" charset="0"/>
              <a:buChar char="•"/>
            </a:pPr>
            <a:endParaRPr lang="en-US" sz="2000" b="1" dirty="0">
              <a:solidFill>
                <a:srgbClr val="0000CC"/>
              </a:solidFill>
            </a:endParaRPr>
          </a:p>
        </p:txBody>
      </p:sp>
      <p:sp>
        <p:nvSpPr>
          <p:cNvPr id="23" name="TextBox 22"/>
          <p:cNvSpPr txBox="1"/>
          <p:nvPr/>
        </p:nvSpPr>
        <p:spPr>
          <a:xfrm>
            <a:off x="1301261" y="6060831"/>
            <a:ext cx="6547338" cy="646331"/>
          </a:xfrm>
          <a:prstGeom prst="rect">
            <a:avLst/>
          </a:prstGeom>
          <a:noFill/>
        </p:spPr>
        <p:txBody>
          <a:bodyPr wrap="square" rtlCol="0">
            <a:spAutoFit/>
          </a:bodyPr>
          <a:lstStyle/>
          <a:p>
            <a:pPr marL="398463" indent="-398463"/>
            <a:r>
              <a:rPr lang="en-US" dirty="0" smtClean="0">
                <a:solidFill>
                  <a:prstClr val="black"/>
                </a:solidFill>
              </a:rPr>
              <a:t>*:	from the respective </a:t>
            </a:r>
            <a:r>
              <a:rPr lang="en-US" i="1" dirty="0" smtClean="0">
                <a:solidFill>
                  <a:prstClr val="black"/>
                </a:solidFill>
              </a:rPr>
              <a:t>Control </a:t>
            </a:r>
            <a:r>
              <a:rPr lang="en-US" dirty="0" smtClean="0">
                <a:solidFill>
                  <a:prstClr val="black"/>
                </a:solidFill>
              </a:rPr>
              <a:t>process</a:t>
            </a:r>
          </a:p>
          <a:p>
            <a:pPr marL="398463" indent="-398463"/>
            <a:r>
              <a:rPr lang="en-US" dirty="0" smtClean="0">
                <a:solidFill>
                  <a:prstClr val="black"/>
                </a:solidFill>
              </a:rPr>
              <a:t>**:	to the </a:t>
            </a:r>
            <a:r>
              <a:rPr lang="en-US" i="1" dirty="0" smtClean="0">
                <a:solidFill>
                  <a:prstClr val="black"/>
                </a:solidFill>
              </a:rPr>
              <a:t>Perform Integrated Change Control and 5 other Processes</a:t>
            </a:r>
            <a:endParaRPr lang="en-US" dirty="0">
              <a:solidFill>
                <a:prstClr val="black"/>
              </a:solidFill>
            </a:endParaRPr>
          </a:p>
        </p:txBody>
      </p:sp>
      <p:sp>
        <p:nvSpPr>
          <p:cNvPr id="4"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
        <p:nvSpPr>
          <p:cNvPr id="24" name="Freeform 23"/>
          <p:cNvSpPr>
            <a:spLocks noChangeAspect="1"/>
          </p:cNvSpPr>
          <p:nvPr/>
        </p:nvSpPr>
        <p:spPr>
          <a:xfrm rot="14255495" flipH="1">
            <a:off x="-65644" y="4212983"/>
            <a:ext cx="972693" cy="740171"/>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TextBox 27"/>
          <p:cNvSpPr txBox="1"/>
          <p:nvPr/>
        </p:nvSpPr>
        <p:spPr>
          <a:xfrm>
            <a:off x="0" y="5117123"/>
            <a:ext cx="4240445" cy="361637"/>
          </a:xfrm>
          <a:prstGeom prst="rect">
            <a:avLst/>
          </a:prstGeom>
          <a:noFill/>
        </p:spPr>
        <p:txBody>
          <a:bodyPr wrap="square" rtlCol="0">
            <a:spAutoFit/>
          </a:bodyPr>
          <a:lstStyle/>
          <a:p>
            <a:pPr marL="176213" indent="-176213">
              <a:lnSpc>
                <a:spcPts val="2100"/>
              </a:lnSpc>
              <a:buSzPct val="100000"/>
              <a:buFont typeface="Arial" panose="020B0604020202020204" pitchFamily="34" charset="0"/>
              <a:buChar char="•"/>
            </a:pPr>
            <a:r>
              <a:rPr lang="en-US" sz="2000" b="1" dirty="0">
                <a:solidFill>
                  <a:srgbClr val="0000CC"/>
                </a:solidFill>
              </a:rPr>
              <a:t>Validated </a:t>
            </a:r>
            <a:r>
              <a:rPr lang="en-US" sz="2000" b="1" dirty="0" smtClean="0">
                <a:solidFill>
                  <a:srgbClr val="0000CC"/>
                </a:solidFill>
              </a:rPr>
              <a:t>Changes </a:t>
            </a:r>
            <a:r>
              <a:rPr lang="en-US" sz="2000" b="1" i="1" dirty="0" smtClean="0">
                <a:solidFill>
                  <a:srgbClr val="0000CC"/>
                </a:solidFill>
              </a:rPr>
              <a:t>(Control Quality) </a:t>
            </a:r>
            <a:endParaRPr lang="en-US" sz="2000" b="1" dirty="0">
              <a:solidFill>
                <a:srgbClr val="0000CC"/>
              </a:solidFill>
            </a:endParaRPr>
          </a:p>
        </p:txBody>
      </p:sp>
      <p:sp>
        <p:nvSpPr>
          <p:cNvPr id="5" name="TextBox 4"/>
          <p:cNvSpPr txBox="1"/>
          <p:nvPr/>
        </p:nvSpPr>
        <p:spPr>
          <a:xfrm>
            <a:off x="7822842" y="3493395"/>
            <a:ext cx="543739" cy="923330"/>
          </a:xfrm>
          <a:prstGeom prst="rect">
            <a:avLst/>
          </a:prstGeom>
          <a:noFill/>
        </p:spPr>
        <p:txBody>
          <a:bodyPr wrap="none" rtlCol="0">
            <a:spAutoFit/>
          </a:bodyPr>
          <a:lstStyle/>
          <a:p>
            <a:r>
              <a:rPr lang="en-US" sz="5400" dirty="0" smtClean="0">
                <a:solidFill>
                  <a:srgbClr val="FF0000"/>
                </a:solidFill>
              </a:rPr>
              <a:t>X</a:t>
            </a:r>
            <a:endParaRPr lang="en-US" sz="5400" dirty="0">
              <a:solidFill>
                <a:srgbClr val="FF0000"/>
              </a:solidFill>
            </a:endParaRPr>
          </a:p>
        </p:txBody>
      </p:sp>
    </p:spTree>
    <p:extLst>
      <p:ext uri="{BB962C8B-B14F-4D97-AF65-F5344CB8AC3E}">
        <p14:creationId xmlns:p14="http://schemas.microsoft.com/office/powerpoint/2010/main" val="12284874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childTnLst>
                          </p:cTn>
                        </p:par>
                        <p:par>
                          <p:cTn id="23" fill="hold">
                            <p:stCondLst>
                              <p:cond delay="500"/>
                            </p:stCondLst>
                            <p:childTnLst>
                              <p:par>
                                <p:cTn id="24" presetID="1" presetClass="entr" presetSubtype="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up)">
                                      <p:cBhvr>
                                        <p:cTn id="30" dur="500"/>
                                        <p:tgtEl>
                                          <p:spTgt spid="16"/>
                                        </p:tgtEl>
                                      </p:cBhvr>
                                    </p:animEffect>
                                  </p:childTnLst>
                                </p:cTn>
                              </p:par>
                            </p:childTnLst>
                          </p:cTn>
                        </p:par>
                        <p:par>
                          <p:cTn id="31" fill="hold">
                            <p:stCondLst>
                              <p:cond delay="500"/>
                            </p:stCondLst>
                            <p:childTnLst>
                              <p:par>
                                <p:cTn id="32" presetID="1"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childTnLst>
                                </p:cTn>
                              </p:par>
                            </p:childTnLst>
                          </p:cTn>
                        </p:par>
                        <p:par>
                          <p:cTn id="34" fill="hold">
                            <p:stCondLst>
                              <p:cond delay="500"/>
                            </p:stCondLst>
                            <p:childTnLst>
                              <p:par>
                                <p:cTn id="35" presetID="1"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up)">
                                      <p:cBhvr>
                                        <p:cTn id="41" dur="500"/>
                                        <p:tgtEl>
                                          <p:spTgt spid="24"/>
                                        </p:tgtEl>
                                      </p:cBhvr>
                                    </p:animEffect>
                                  </p:childTnLst>
                                </p:cTn>
                              </p:par>
                            </p:childTnLst>
                          </p:cTn>
                        </p:par>
                        <p:par>
                          <p:cTn id="42" fill="hold">
                            <p:stCondLst>
                              <p:cond delay="500"/>
                            </p:stCondLst>
                            <p:childTnLst>
                              <p:par>
                                <p:cTn id="43" presetID="1" presetClass="entr" presetSubtype="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P spid="15" grpId="0"/>
      <p:bldP spid="26" grpId="0"/>
      <p:bldP spid="32" grpId="0" animBg="1"/>
      <p:bldP spid="16" grpId="0" animBg="1"/>
      <p:bldP spid="17" grpId="0"/>
      <p:bldP spid="23" grpId="0"/>
      <p:bldP spid="24" grpId="0" animBg="1"/>
      <p:bldP spid="28"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Monitor &amp; Control Project Work Inputs – 1/5 </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5</a:t>
            </a:fld>
            <a:endParaRPr lang="en-US" b="1" dirty="0">
              <a:solidFill>
                <a:prstClr val="black"/>
              </a:solidFill>
            </a:endParaRPr>
          </a:p>
        </p:txBody>
      </p:sp>
      <p:graphicFrame>
        <p:nvGraphicFramePr>
          <p:cNvPr id="19" name="Table 18"/>
          <p:cNvGraphicFramePr>
            <a:graphicFrameLocks noGrp="1"/>
          </p:cNvGraphicFramePr>
          <p:nvPr>
            <p:extLst>
              <p:ext uri="{D42A27DB-BD31-4B8C-83A1-F6EECF244321}">
                <p14:modId xmlns:p14="http://schemas.microsoft.com/office/powerpoint/2010/main" val="1443979477"/>
              </p:ext>
            </p:extLst>
          </p:nvPr>
        </p:nvGraphicFramePr>
        <p:xfrm>
          <a:off x="228600" y="685800"/>
          <a:ext cx="8686800" cy="5547360"/>
        </p:xfrm>
        <a:graphic>
          <a:graphicData uri="http://schemas.openxmlformats.org/drawingml/2006/table">
            <a:tbl>
              <a:tblPr firstRow="1" bandRow="1">
                <a:tableStyleId>{5940675A-B579-460E-94D1-54222C63F5DA}</a:tableStyleId>
              </a:tblPr>
              <a:tblGrid>
                <a:gridCol w="2133600"/>
                <a:gridCol w="6553200"/>
              </a:tblGrid>
              <a:tr h="457200">
                <a:tc>
                  <a:txBody>
                    <a:bodyPr/>
                    <a:lstStyle/>
                    <a:p>
                      <a:r>
                        <a:rPr lang="en-US" sz="2000" b="1" dirty="0" smtClean="0"/>
                        <a:t>Input</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r h="457200">
                <a:tc>
                  <a:txBody>
                    <a:bodyPr/>
                    <a:lstStyle/>
                    <a:p>
                      <a:r>
                        <a:rPr lang="en-US" sz="2000" b="1" dirty="0" smtClean="0"/>
                        <a:t>Project</a:t>
                      </a:r>
                      <a:r>
                        <a:rPr lang="en-US" sz="2000" b="1" baseline="0" dirty="0" smtClean="0"/>
                        <a:t> Management Plan</a:t>
                      </a:r>
                      <a:endParaRPr lang="en-US" sz="2000" b="1" dirty="0"/>
                    </a:p>
                  </a:txBody>
                  <a:tcPr marT="91440" marB="91440"/>
                </a:tc>
                <a:tc>
                  <a:txBody>
                    <a:bodyPr/>
                    <a:lstStyle/>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kern="1200" dirty="0" smtClean="0">
                          <a:solidFill>
                            <a:schemeClr val="tx1"/>
                          </a:solidFill>
                          <a:latin typeface="+mn-lt"/>
                          <a:ea typeface="+mn-ea"/>
                          <a:cs typeface="+mn-cs"/>
                        </a:rPr>
                        <a:t>Communications management plan</a:t>
                      </a: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kern="1200" dirty="0" smtClean="0">
                          <a:solidFill>
                            <a:schemeClr val="tx1"/>
                          </a:solidFill>
                          <a:latin typeface="+mn-lt"/>
                          <a:ea typeface="+mn-ea"/>
                          <a:cs typeface="+mn-cs"/>
                        </a:rPr>
                        <a:t>Cost baseline</a:t>
                      </a: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kern="1200" dirty="0" smtClean="0">
                          <a:solidFill>
                            <a:schemeClr val="tx1"/>
                          </a:solidFill>
                          <a:latin typeface="+mn-lt"/>
                          <a:ea typeface="+mn-ea"/>
                          <a:cs typeface="+mn-cs"/>
                        </a:rPr>
                        <a:t>Cost management plan</a:t>
                      </a: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kern="1200" dirty="0" smtClean="0">
                          <a:solidFill>
                            <a:schemeClr val="tx1"/>
                          </a:solidFill>
                          <a:latin typeface="+mn-lt"/>
                          <a:ea typeface="+mn-ea"/>
                          <a:cs typeface="+mn-cs"/>
                        </a:rPr>
                        <a:t>Human resource management plan</a:t>
                      </a: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kern="1200" dirty="0" smtClean="0">
                          <a:solidFill>
                            <a:schemeClr val="tx1"/>
                          </a:solidFill>
                          <a:latin typeface="+mn-lt"/>
                          <a:ea typeface="+mn-ea"/>
                          <a:cs typeface="+mn-cs"/>
                        </a:rPr>
                        <a:t>Process improvement plan</a:t>
                      </a: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kern="1200" dirty="0" smtClean="0">
                          <a:solidFill>
                            <a:schemeClr val="tx1"/>
                          </a:solidFill>
                          <a:latin typeface="+mn-lt"/>
                          <a:ea typeface="+mn-ea"/>
                          <a:cs typeface="+mn-cs"/>
                        </a:rPr>
                        <a:t>Procurement management plan</a:t>
                      </a: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kern="1200" dirty="0" smtClean="0">
                          <a:solidFill>
                            <a:schemeClr val="tx1"/>
                          </a:solidFill>
                          <a:latin typeface="+mn-lt"/>
                          <a:ea typeface="+mn-ea"/>
                          <a:cs typeface="+mn-cs"/>
                        </a:rPr>
                        <a:t>Scope baseline</a:t>
                      </a: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kern="1200" dirty="0" smtClean="0">
                          <a:solidFill>
                            <a:schemeClr val="tx1"/>
                          </a:solidFill>
                          <a:latin typeface="+mn-lt"/>
                          <a:ea typeface="+mn-ea"/>
                          <a:cs typeface="+mn-cs"/>
                        </a:rPr>
                        <a:t>Quality management plan</a:t>
                      </a: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kern="1200" dirty="0" smtClean="0">
                          <a:solidFill>
                            <a:schemeClr val="tx1"/>
                          </a:solidFill>
                          <a:latin typeface="+mn-lt"/>
                          <a:ea typeface="+mn-ea"/>
                          <a:cs typeface="+mn-cs"/>
                        </a:rPr>
                        <a:t>Requirements management plan</a:t>
                      </a: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kern="1200" dirty="0" smtClean="0">
                          <a:solidFill>
                            <a:schemeClr val="tx1"/>
                          </a:solidFill>
                          <a:latin typeface="+mn-lt"/>
                          <a:ea typeface="+mn-ea"/>
                          <a:cs typeface="+mn-cs"/>
                        </a:rPr>
                        <a:t>Change management</a:t>
                      </a:r>
                      <a:r>
                        <a:rPr lang="en-US" sz="2000" b="1" kern="1200" baseline="0" dirty="0" smtClean="0">
                          <a:solidFill>
                            <a:schemeClr val="tx1"/>
                          </a:solidFill>
                          <a:latin typeface="+mn-lt"/>
                          <a:ea typeface="+mn-ea"/>
                          <a:cs typeface="+mn-cs"/>
                        </a:rPr>
                        <a:t> plan</a:t>
                      </a: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kern="1200" baseline="0" dirty="0" smtClean="0">
                          <a:solidFill>
                            <a:schemeClr val="tx1"/>
                          </a:solidFill>
                          <a:latin typeface="+mn-lt"/>
                          <a:ea typeface="+mn-ea"/>
                          <a:cs typeface="+mn-cs"/>
                        </a:rPr>
                        <a:t>Configuration management plan</a:t>
                      </a:r>
                      <a:endParaRPr lang="en-US" sz="2000" b="1" kern="1200" dirty="0" smtClean="0">
                        <a:solidFill>
                          <a:schemeClr val="tx1"/>
                        </a:solidFill>
                        <a:latin typeface="+mn-lt"/>
                        <a:ea typeface="+mn-ea"/>
                        <a:cs typeface="+mn-cs"/>
                      </a:endParaRP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kern="1200" dirty="0" smtClean="0">
                          <a:solidFill>
                            <a:schemeClr val="tx1"/>
                          </a:solidFill>
                          <a:latin typeface="+mn-lt"/>
                          <a:ea typeface="+mn-ea"/>
                          <a:cs typeface="+mn-cs"/>
                        </a:rPr>
                        <a:t>Risk management plan</a:t>
                      </a: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kern="1200" dirty="0" smtClean="0">
                          <a:solidFill>
                            <a:schemeClr val="tx1"/>
                          </a:solidFill>
                          <a:latin typeface="+mn-lt"/>
                          <a:ea typeface="+mn-ea"/>
                          <a:cs typeface="+mn-cs"/>
                        </a:rPr>
                        <a:t>Schedule baseline</a:t>
                      </a: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kern="1200" dirty="0" smtClean="0">
                          <a:solidFill>
                            <a:schemeClr val="tx1"/>
                          </a:solidFill>
                          <a:latin typeface="+mn-lt"/>
                          <a:ea typeface="+mn-ea"/>
                          <a:cs typeface="+mn-cs"/>
                        </a:rPr>
                        <a:t>Schedule management plan</a:t>
                      </a: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kern="1200" dirty="0" smtClean="0">
                          <a:solidFill>
                            <a:schemeClr val="tx1"/>
                          </a:solidFill>
                          <a:latin typeface="+mn-lt"/>
                          <a:ea typeface="+mn-ea"/>
                          <a:cs typeface="+mn-cs"/>
                        </a:rPr>
                        <a:t>Scope management plan</a:t>
                      </a:r>
                    </a:p>
                    <a:p>
                      <a:pPr marL="173038" marR="0" lvl="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kern="1200" dirty="0" smtClean="0">
                          <a:solidFill>
                            <a:schemeClr val="tx1"/>
                          </a:solidFill>
                          <a:latin typeface="+mn-lt"/>
                          <a:ea typeface="+mn-ea"/>
                          <a:cs typeface="+mn-cs"/>
                        </a:rPr>
                        <a:t>Stakeholder management plan</a:t>
                      </a:r>
                      <a:endParaRPr lang="en-US" sz="2000" b="1" dirty="0"/>
                    </a:p>
                  </a:txBody>
                  <a:tcPr marT="91440" marB="91440"/>
                </a:tc>
              </a:tr>
            </a:tbl>
          </a:graphicData>
        </a:graphic>
      </p:graphicFrame>
      <p:sp>
        <p:nvSpPr>
          <p:cNvPr id="5"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16879173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Monitor &amp; Control Project Work </a:t>
            </a:r>
            <a:r>
              <a:rPr lang="en-US" sz="3200" b="1" dirty="0">
                <a:solidFill>
                  <a:srgbClr val="FF0000"/>
                </a:solidFill>
                <a:effectLst>
                  <a:outerShdw blurRad="38100" dist="38100" dir="2700000" algn="tl">
                    <a:srgbClr val="000000">
                      <a:alpha val="43137"/>
                    </a:srgbClr>
                  </a:outerShdw>
                </a:effectLst>
              </a:rPr>
              <a:t>Inputs – </a:t>
            </a:r>
            <a:r>
              <a:rPr lang="en-US" sz="3200" b="1" dirty="0" smtClean="0">
                <a:solidFill>
                  <a:srgbClr val="FF0000"/>
                </a:solidFill>
                <a:effectLst>
                  <a:outerShdw blurRad="38100" dist="38100" dir="2700000" algn="tl">
                    <a:srgbClr val="000000">
                      <a:alpha val="43137"/>
                    </a:srgbClr>
                  </a:outerShdw>
                </a:effectLst>
              </a:rPr>
              <a:t>2/5  </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6</a:t>
            </a:fld>
            <a:endParaRPr lang="en-US" b="1" dirty="0">
              <a:solidFill>
                <a:prstClr val="black"/>
              </a:solidFill>
            </a:endParaRPr>
          </a:p>
        </p:txBody>
      </p:sp>
      <p:graphicFrame>
        <p:nvGraphicFramePr>
          <p:cNvPr id="19" name="Table 18"/>
          <p:cNvGraphicFramePr>
            <a:graphicFrameLocks noGrp="1"/>
          </p:cNvGraphicFramePr>
          <p:nvPr>
            <p:extLst/>
          </p:nvPr>
        </p:nvGraphicFramePr>
        <p:xfrm>
          <a:off x="228600" y="685800"/>
          <a:ext cx="8686800" cy="487680"/>
        </p:xfrm>
        <a:graphic>
          <a:graphicData uri="http://schemas.openxmlformats.org/drawingml/2006/table">
            <a:tbl>
              <a:tblPr firstRow="1" bandRow="1">
                <a:tableStyleId>{5940675A-B579-460E-94D1-54222C63F5DA}</a:tableStyleId>
              </a:tblPr>
              <a:tblGrid>
                <a:gridCol w="2133600"/>
                <a:gridCol w="6553200"/>
              </a:tblGrid>
              <a:tr h="457200">
                <a:tc>
                  <a:txBody>
                    <a:bodyPr/>
                    <a:lstStyle/>
                    <a:p>
                      <a:r>
                        <a:rPr lang="en-US" sz="2000" b="1" dirty="0" smtClean="0"/>
                        <a:t>Input</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bl>
          </a:graphicData>
        </a:graphic>
      </p:graphicFrame>
      <p:graphicFrame>
        <p:nvGraphicFramePr>
          <p:cNvPr id="7" name="Table 6"/>
          <p:cNvGraphicFramePr>
            <a:graphicFrameLocks noGrp="1"/>
          </p:cNvGraphicFramePr>
          <p:nvPr>
            <p:extLst/>
          </p:nvPr>
        </p:nvGraphicFramePr>
        <p:xfrm>
          <a:off x="228600" y="1179840"/>
          <a:ext cx="8686800" cy="2773680"/>
        </p:xfrm>
        <a:graphic>
          <a:graphicData uri="http://schemas.openxmlformats.org/drawingml/2006/table">
            <a:tbl>
              <a:tblPr firstRow="1" bandRow="1">
                <a:tableStyleId>{5940675A-B579-460E-94D1-54222C63F5DA}</a:tableStyleId>
              </a:tblPr>
              <a:tblGrid>
                <a:gridCol w="2133600"/>
                <a:gridCol w="6553200"/>
              </a:tblGrid>
              <a:tr h="729343">
                <a:tc>
                  <a:txBody>
                    <a:bodyPr/>
                    <a:lstStyle/>
                    <a:p>
                      <a:r>
                        <a:rPr lang="en-US" sz="2000" b="1" dirty="0" smtClean="0"/>
                        <a:t>Schedule Forecast (from Control Schedule)</a:t>
                      </a:r>
                      <a:endParaRPr lang="en-US" sz="2000" b="1" dirty="0"/>
                    </a:p>
                  </a:txBody>
                  <a:tcPr marT="91440" marB="91440"/>
                </a:tc>
                <a:tc>
                  <a:txBody>
                    <a:bodyPr/>
                    <a:lstStyle/>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Derived from progress against the schedule baseline</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and expressed in terms of schedule variance (SV) and</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schedule performance index (SPI)</a:t>
                      </a:r>
                    </a:p>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Forecasted Project Completion Date derived</a:t>
                      </a:r>
                      <a:r>
                        <a:rPr lang="en-US" sz="2000" b="1" kern="1200" baseline="0" dirty="0" smtClean="0">
                          <a:solidFill>
                            <a:schemeClr val="tx1"/>
                          </a:solidFill>
                          <a:latin typeface="+mn-lt"/>
                          <a:ea typeface="+mn-ea"/>
                          <a:cs typeface="+mn-cs"/>
                        </a:rPr>
                        <a:t> from Planned Project Duration and SPI</a:t>
                      </a:r>
                      <a:endParaRPr lang="en-US" sz="2000" b="1" kern="1200" dirty="0" smtClean="0">
                        <a:solidFill>
                          <a:schemeClr val="tx1"/>
                        </a:solidFill>
                        <a:latin typeface="+mn-lt"/>
                        <a:ea typeface="+mn-ea"/>
                        <a:cs typeface="+mn-cs"/>
                      </a:endParaRPr>
                    </a:p>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The forecast may be used to determine if the project is still within defined tolerance ranges and identify any necessary change requests.</a:t>
                      </a:r>
                    </a:p>
                  </a:txBody>
                  <a:tcPr marT="91440" marB="91440"/>
                </a:tc>
              </a:tr>
            </a:tbl>
          </a:graphicData>
        </a:graphic>
      </p:graphicFrame>
      <p:graphicFrame>
        <p:nvGraphicFramePr>
          <p:cNvPr id="9" name="Table 8"/>
          <p:cNvGraphicFramePr>
            <a:graphicFrameLocks noGrp="1"/>
          </p:cNvGraphicFramePr>
          <p:nvPr>
            <p:extLst/>
          </p:nvPr>
        </p:nvGraphicFramePr>
        <p:xfrm>
          <a:off x="228600" y="3962400"/>
          <a:ext cx="8686800" cy="2773680"/>
        </p:xfrm>
        <a:graphic>
          <a:graphicData uri="http://schemas.openxmlformats.org/drawingml/2006/table">
            <a:tbl>
              <a:tblPr firstRow="1" bandRow="1">
                <a:tableStyleId>{5940675A-B579-460E-94D1-54222C63F5DA}</a:tableStyleId>
              </a:tblPr>
              <a:tblGrid>
                <a:gridCol w="2133600"/>
                <a:gridCol w="6553200"/>
              </a:tblGrid>
              <a:tr h="729343">
                <a:tc>
                  <a:txBody>
                    <a:bodyPr/>
                    <a:lstStyle/>
                    <a:p>
                      <a:r>
                        <a:rPr lang="en-US" sz="2000" b="1" dirty="0" smtClean="0"/>
                        <a:t>Cost Forecast (from Control Cost)</a:t>
                      </a:r>
                      <a:endParaRPr lang="en-US" sz="2000" b="1" dirty="0"/>
                    </a:p>
                  </a:txBody>
                  <a:tcPr marT="91440" marB="91440"/>
                </a:tc>
                <a:tc>
                  <a:txBody>
                    <a:bodyPr/>
                    <a:lstStyle/>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Derived from progress against the cost baseline and computed estimates to complete (ETC),  expressed in terms of cost variance (CV) and cost performance index (CPI)</a:t>
                      </a:r>
                    </a:p>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Estimate at completion (EAC) can be compared to the Budget at completion (BAC) to see if the project is still within tolerance ranges or if a change request is required</a:t>
                      </a:r>
                    </a:p>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Forecast also  ascertained through ETC and TCPI</a:t>
                      </a:r>
                    </a:p>
                  </a:txBody>
                  <a:tcPr marT="91440" marB="91440"/>
                </a:tc>
              </a:tr>
            </a:tbl>
          </a:graphicData>
        </a:graphic>
      </p:graphicFrame>
      <p:sp>
        <p:nvSpPr>
          <p:cNvPr id="8" name="Footer Placeholder 3"/>
          <p:cNvSpPr>
            <a:spLocks noGrp="1"/>
          </p:cNvSpPr>
          <p:nvPr>
            <p:ph type="ftr" sz="quarter" idx="11"/>
          </p:nvPr>
        </p:nvSpPr>
        <p:spPr>
          <a:xfrm>
            <a:off x="228600" y="6400800"/>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27348591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Monitor &amp; Control Project Work </a:t>
            </a:r>
            <a:r>
              <a:rPr lang="en-US" sz="3200" b="1" dirty="0">
                <a:solidFill>
                  <a:srgbClr val="FF0000"/>
                </a:solidFill>
                <a:effectLst>
                  <a:outerShdw blurRad="38100" dist="38100" dir="2700000" algn="tl">
                    <a:srgbClr val="000000">
                      <a:alpha val="43137"/>
                    </a:srgbClr>
                  </a:outerShdw>
                </a:effectLst>
              </a:rPr>
              <a:t>Inputs – </a:t>
            </a:r>
            <a:r>
              <a:rPr lang="en-US" sz="3200" b="1" dirty="0" smtClean="0">
                <a:solidFill>
                  <a:srgbClr val="FF0000"/>
                </a:solidFill>
                <a:effectLst>
                  <a:outerShdw blurRad="38100" dist="38100" dir="2700000" algn="tl">
                    <a:srgbClr val="000000">
                      <a:alpha val="43137"/>
                    </a:srgbClr>
                  </a:outerShdw>
                </a:effectLst>
              </a:rPr>
              <a:t>3/5  </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7</a:t>
            </a:fld>
            <a:endParaRPr lang="en-US" b="1" dirty="0">
              <a:solidFill>
                <a:prstClr val="black"/>
              </a:solidFill>
            </a:endParaRPr>
          </a:p>
        </p:txBody>
      </p:sp>
      <p:graphicFrame>
        <p:nvGraphicFramePr>
          <p:cNvPr id="19" name="Table 18"/>
          <p:cNvGraphicFramePr>
            <a:graphicFrameLocks noGrp="1"/>
          </p:cNvGraphicFramePr>
          <p:nvPr>
            <p:extLst/>
          </p:nvPr>
        </p:nvGraphicFramePr>
        <p:xfrm>
          <a:off x="228600" y="631208"/>
          <a:ext cx="8778240" cy="487680"/>
        </p:xfrm>
        <a:graphic>
          <a:graphicData uri="http://schemas.openxmlformats.org/drawingml/2006/table">
            <a:tbl>
              <a:tblPr firstRow="1" bandRow="1">
                <a:tableStyleId>{5940675A-B579-460E-94D1-54222C63F5DA}</a:tableStyleId>
              </a:tblPr>
              <a:tblGrid>
                <a:gridCol w="1371600"/>
                <a:gridCol w="7406640"/>
              </a:tblGrid>
              <a:tr h="457200">
                <a:tc>
                  <a:txBody>
                    <a:bodyPr/>
                    <a:lstStyle/>
                    <a:p>
                      <a:r>
                        <a:rPr lang="en-US" sz="2000" b="1" dirty="0" smtClean="0"/>
                        <a:t>Input</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bl>
          </a:graphicData>
        </a:graphic>
      </p:graphicFrame>
      <p:graphicFrame>
        <p:nvGraphicFramePr>
          <p:cNvPr id="7" name="Table 6"/>
          <p:cNvGraphicFramePr>
            <a:graphicFrameLocks noGrp="1"/>
          </p:cNvGraphicFramePr>
          <p:nvPr>
            <p:extLst/>
          </p:nvPr>
        </p:nvGraphicFramePr>
        <p:xfrm>
          <a:off x="228600" y="1125248"/>
          <a:ext cx="8778240" cy="1783080"/>
        </p:xfrm>
        <a:graphic>
          <a:graphicData uri="http://schemas.openxmlformats.org/drawingml/2006/table">
            <a:tbl>
              <a:tblPr firstRow="1" bandRow="1">
                <a:tableStyleId>{5940675A-B579-460E-94D1-54222C63F5DA}</a:tableStyleId>
              </a:tblPr>
              <a:tblGrid>
                <a:gridCol w="1371600"/>
                <a:gridCol w="7406640"/>
              </a:tblGrid>
              <a:tr h="729343">
                <a:tc>
                  <a:txBody>
                    <a:bodyPr/>
                    <a:lstStyle/>
                    <a:p>
                      <a:r>
                        <a:rPr lang="en-US" sz="2000" b="1" dirty="0" smtClean="0"/>
                        <a:t>Validated Changes</a:t>
                      </a:r>
                      <a:endParaRPr lang="en-US" sz="2000" b="1" dirty="0"/>
                    </a:p>
                  </a:txBody>
                  <a:tcPr marT="91440" marB="91440"/>
                </a:tc>
                <a:tc>
                  <a:txBody>
                    <a:bodyPr/>
                    <a:lstStyle/>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Approved changes that result from the Perform Integrated Change Control process require Validation (through Quality Control) to ensure that the change was appropriately implemented</a:t>
                      </a:r>
                    </a:p>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A validated change provides the necessary data to confirm that the change was appropriately executed</a:t>
                      </a:r>
                    </a:p>
                  </a:txBody>
                  <a:tcPr marT="91440" marB="91440"/>
                </a:tc>
              </a:tr>
            </a:tbl>
          </a:graphicData>
        </a:graphic>
      </p:graphicFrame>
      <p:graphicFrame>
        <p:nvGraphicFramePr>
          <p:cNvPr id="57" name="Table 56"/>
          <p:cNvGraphicFramePr>
            <a:graphicFrameLocks noGrp="1"/>
          </p:cNvGraphicFramePr>
          <p:nvPr>
            <p:extLst/>
          </p:nvPr>
        </p:nvGraphicFramePr>
        <p:xfrm>
          <a:off x="228600" y="2914024"/>
          <a:ext cx="8778240" cy="3459480"/>
        </p:xfrm>
        <a:graphic>
          <a:graphicData uri="http://schemas.openxmlformats.org/drawingml/2006/table">
            <a:tbl>
              <a:tblPr firstRow="1" bandRow="1">
                <a:tableStyleId>{5940675A-B579-460E-94D1-54222C63F5DA}</a:tableStyleId>
              </a:tblPr>
              <a:tblGrid>
                <a:gridCol w="1371600"/>
                <a:gridCol w="7406640"/>
              </a:tblGrid>
              <a:tr h="729343">
                <a:tc>
                  <a:txBody>
                    <a:bodyPr/>
                    <a:lstStyle/>
                    <a:p>
                      <a:r>
                        <a:rPr lang="en-US" sz="2000" b="1" dirty="0" smtClean="0"/>
                        <a:t>WPI</a:t>
                      </a:r>
                      <a:endParaRPr lang="en-US" sz="2000" b="1" dirty="0"/>
                    </a:p>
                  </a:txBody>
                  <a:tcPr marT="91440" marB="91440"/>
                </a:tc>
                <a:tc>
                  <a:txBody>
                    <a:bodyPr/>
                    <a:lstStyle/>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WPI is the WPD collected from various controlling processes, analyzed in context, and integrated based on relationships across areas. Thus WPD data is transformed into WPI</a:t>
                      </a:r>
                    </a:p>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WPD in itself cannot be used in the decision-making process as it has only out-of-context meaning.  Work performance information, however, is correlated and contextualized, and provides a sound foundation for project decisions</a:t>
                      </a:r>
                    </a:p>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WPI is circulated through communication processes</a:t>
                      </a:r>
                    </a:p>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Examples:  Status of deliverables, implementation status for change requests, and forecasted estimates to complete</a:t>
                      </a:r>
                    </a:p>
                  </a:txBody>
                  <a:tcPr marT="91440" marB="91440"/>
                </a:tc>
              </a:tr>
            </a:tbl>
          </a:graphicData>
        </a:graphic>
      </p:graphicFrame>
      <p:sp>
        <p:nvSpPr>
          <p:cNvPr id="8"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21018236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Monitor &amp; Control Project Work </a:t>
            </a:r>
            <a:r>
              <a:rPr lang="en-US" sz="3200" b="1" dirty="0">
                <a:solidFill>
                  <a:srgbClr val="FF0000"/>
                </a:solidFill>
                <a:effectLst>
                  <a:outerShdw blurRad="38100" dist="38100" dir="2700000" algn="tl">
                    <a:srgbClr val="000000">
                      <a:alpha val="43137"/>
                    </a:srgbClr>
                  </a:outerShdw>
                </a:effectLst>
              </a:rPr>
              <a:t>Inputs – </a:t>
            </a:r>
            <a:r>
              <a:rPr lang="en-US" sz="3200" b="1" dirty="0" smtClean="0">
                <a:solidFill>
                  <a:srgbClr val="FF0000"/>
                </a:solidFill>
                <a:effectLst>
                  <a:outerShdw blurRad="38100" dist="38100" dir="2700000" algn="tl">
                    <a:srgbClr val="000000">
                      <a:alpha val="43137"/>
                    </a:srgbClr>
                  </a:outerShdw>
                </a:effectLst>
              </a:rPr>
              <a:t>4/5  </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8</a:t>
            </a:fld>
            <a:endParaRPr lang="en-US" b="1" dirty="0">
              <a:solidFill>
                <a:prstClr val="black"/>
              </a:solidFill>
            </a:endParaRPr>
          </a:p>
        </p:txBody>
      </p:sp>
      <p:graphicFrame>
        <p:nvGraphicFramePr>
          <p:cNvPr id="19" name="Table 18"/>
          <p:cNvGraphicFramePr>
            <a:graphicFrameLocks noGrp="1"/>
          </p:cNvGraphicFramePr>
          <p:nvPr>
            <p:extLst/>
          </p:nvPr>
        </p:nvGraphicFramePr>
        <p:xfrm>
          <a:off x="228600" y="631208"/>
          <a:ext cx="8778240" cy="487680"/>
        </p:xfrm>
        <a:graphic>
          <a:graphicData uri="http://schemas.openxmlformats.org/drawingml/2006/table">
            <a:tbl>
              <a:tblPr firstRow="1" bandRow="1">
                <a:tableStyleId>{5940675A-B579-460E-94D1-54222C63F5DA}</a:tableStyleId>
              </a:tblPr>
              <a:tblGrid>
                <a:gridCol w="1371600"/>
                <a:gridCol w="7406640"/>
              </a:tblGrid>
              <a:tr h="457200">
                <a:tc>
                  <a:txBody>
                    <a:bodyPr/>
                    <a:lstStyle/>
                    <a:p>
                      <a:r>
                        <a:rPr lang="en-US" sz="2000" b="1" dirty="0" smtClean="0"/>
                        <a:t>Input</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bl>
          </a:graphicData>
        </a:graphic>
      </p:graphicFrame>
      <p:graphicFrame>
        <p:nvGraphicFramePr>
          <p:cNvPr id="7" name="Table 6"/>
          <p:cNvGraphicFramePr>
            <a:graphicFrameLocks noGrp="1"/>
          </p:cNvGraphicFramePr>
          <p:nvPr>
            <p:extLst/>
          </p:nvPr>
        </p:nvGraphicFramePr>
        <p:xfrm>
          <a:off x="228600" y="1125248"/>
          <a:ext cx="8778240" cy="3154680"/>
        </p:xfrm>
        <a:graphic>
          <a:graphicData uri="http://schemas.openxmlformats.org/drawingml/2006/table">
            <a:tbl>
              <a:tblPr firstRow="1" bandRow="1">
                <a:tableStyleId>{5940675A-B579-460E-94D1-54222C63F5DA}</a:tableStyleId>
              </a:tblPr>
              <a:tblGrid>
                <a:gridCol w="1371600"/>
                <a:gridCol w="7406640"/>
              </a:tblGrid>
              <a:tr h="729343">
                <a:tc>
                  <a:txBody>
                    <a:bodyPr/>
                    <a:lstStyle/>
                    <a:p>
                      <a:r>
                        <a:rPr lang="en-US" sz="2000" b="1" dirty="0" smtClean="0"/>
                        <a:t>EEF</a:t>
                      </a:r>
                      <a:endParaRPr lang="en-US" sz="2000" b="1" dirty="0"/>
                    </a:p>
                  </a:txBody>
                  <a:tcPr marT="91440" marB="91440"/>
                </a:tc>
                <a:tc>
                  <a:txBody>
                    <a:bodyPr/>
                    <a:lstStyle/>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Governmental or industry standards (e.g., regulatory agency regulations, codes of conduct, product standards, quality standards, and workmanship standards)</a:t>
                      </a:r>
                    </a:p>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Organization work authorization systems</a:t>
                      </a:r>
                    </a:p>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Stakeholder risk tolerances</a:t>
                      </a:r>
                    </a:p>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Project Management Information System (e.g., an automated tool suite, such as a scheduling software tool, a configuration management system, an information collection and distribution system, or web interfaces to other online automated systems).</a:t>
                      </a:r>
                    </a:p>
                  </a:txBody>
                  <a:tcPr marT="91440" marB="91440"/>
                </a:tc>
              </a:tr>
            </a:tbl>
          </a:graphicData>
        </a:graphic>
      </p:graphicFrame>
      <p:sp>
        <p:nvSpPr>
          <p:cNvPr id="6"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40517196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Monitor &amp; Control Project Work </a:t>
            </a:r>
            <a:r>
              <a:rPr lang="en-US" sz="3200" b="1" dirty="0">
                <a:solidFill>
                  <a:srgbClr val="FF0000"/>
                </a:solidFill>
                <a:effectLst>
                  <a:outerShdw blurRad="38100" dist="38100" dir="2700000" algn="tl">
                    <a:srgbClr val="000000">
                      <a:alpha val="43137"/>
                    </a:srgbClr>
                  </a:outerShdw>
                </a:effectLst>
              </a:rPr>
              <a:t>Inputs – </a:t>
            </a:r>
            <a:r>
              <a:rPr lang="en-US" sz="3200" b="1" dirty="0" smtClean="0">
                <a:solidFill>
                  <a:srgbClr val="FF0000"/>
                </a:solidFill>
                <a:effectLst>
                  <a:outerShdw blurRad="38100" dist="38100" dir="2700000" algn="tl">
                    <a:srgbClr val="000000">
                      <a:alpha val="43137"/>
                    </a:srgbClr>
                  </a:outerShdw>
                </a:effectLst>
              </a:rPr>
              <a:t>5/5  </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9</a:t>
            </a:fld>
            <a:endParaRPr lang="en-US" b="1" dirty="0">
              <a:solidFill>
                <a:prstClr val="black"/>
              </a:solidFill>
            </a:endParaRPr>
          </a:p>
        </p:txBody>
      </p:sp>
      <p:graphicFrame>
        <p:nvGraphicFramePr>
          <p:cNvPr id="19" name="Table 18"/>
          <p:cNvGraphicFramePr>
            <a:graphicFrameLocks noGrp="1"/>
          </p:cNvGraphicFramePr>
          <p:nvPr>
            <p:extLst/>
          </p:nvPr>
        </p:nvGraphicFramePr>
        <p:xfrm>
          <a:off x="228600" y="631208"/>
          <a:ext cx="8778240" cy="487680"/>
        </p:xfrm>
        <a:graphic>
          <a:graphicData uri="http://schemas.openxmlformats.org/drawingml/2006/table">
            <a:tbl>
              <a:tblPr firstRow="1" bandRow="1">
                <a:tableStyleId>{5940675A-B579-460E-94D1-54222C63F5DA}</a:tableStyleId>
              </a:tblPr>
              <a:tblGrid>
                <a:gridCol w="1371600"/>
                <a:gridCol w="7406640"/>
              </a:tblGrid>
              <a:tr h="457200">
                <a:tc>
                  <a:txBody>
                    <a:bodyPr/>
                    <a:lstStyle/>
                    <a:p>
                      <a:r>
                        <a:rPr lang="en-US" sz="2000" b="1" dirty="0" smtClean="0"/>
                        <a:t>Input</a:t>
                      </a:r>
                      <a:endParaRPr lang="en-US" sz="2000" b="1" dirty="0"/>
                    </a:p>
                  </a:txBody>
                  <a:tcPr marT="91440" marB="91440" anchor="b">
                    <a:solidFill>
                      <a:schemeClr val="bg1">
                        <a:lumMod val="85000"/>
                      </a:schemeClr>
                    </a:solidFill>
                  </a:tcPr>
                </a:tc>
                <a:tc>
                  <a:txBody>
                    <a:bodyPr/>
                    <a:lstStyle/>
                    <a:p>
                      <a:r>
                        <a:rPr lang="en-US" sz="2000" b="1" dirty="0" smtClean="0"/>
                        <a:t>Details</a:t>
                      </a:r>
                      <a:endParaRPr lang="en-US" sz="2000" b="1" dirty="0"/>
                    </a:p>
                  </a:txBody>
                  <a:tcPr marT="91440" marB="91440" anchor="b">
                    <a:solidFill>
                      <a:schemeClr val="bg1">
                        <a:lumMod val="85000"/>
                      </a:schemeClr>
                    </a:solidFill>
                  </a:tcPr>
                </a:tc>
              </a:tr>
            </a:tbl>
          </a:graphicData>
        </a:graphic>
      </p:graphicFrame>
      <p:graphicFrame>
        <p:nvGraphicFramePr>
          <p:cNvPr id="57" name="Table 56"/>
          <p:cNvGraphicFramePr>
            <a:graphicFrameLocks noGrp="1"/>
          </p:cNvGraphicFramePr>
          <p:nvPr>
            <p:extLst/>
          </p:nvPr>
        </p:nvGraphicFramePr>
        <p:xfrm>
          <a:off x="228600" y="1121392"/>
          <a:ext cx="8778240" cy="4907280"/>
        </p:xfrm>
        <a:graphic>
          <a:graphicData uri="http://schemas.openxmlformats.org/drawingml/2006/table">
            <a:tbl>
              <a:tblPr firstRow="1" bandRow="1">
                <a:tableStyleId>{5940675A-B579-460E-94D1-54222C63F5DA}</a:tableStyleId>
              </a:tblPr>
              <a:tblGrid>
                <a:gridCol w="1371600"/>
                <a:gridCol w="7406640"/>
              </a:tblGrid>
              <a:tr h="729343">
                <a:tc>
                  <a:txBody>
                    <a:bodyPr/>
                    <a:lstStyle/>
                    <a:p>
                      <a:r>
                        <a:rPr lang="en-US" sz="2000" b="1" dirty="0" smtClean="0"/>
                        <a:t>OPA</a:t>
                      </a:r>
                      <a:endParaRPr lang="en-US" sz="2000" b="1" dirty="0"/>
                    </a:p>
                  </a:txBody>
                  <a:tcPr marT="91440" marB="91440"/>
                </a:tc>
                <a:tc>
                  <a:txBody>
                    <a:bodyPr/>
                    <a:lstStyle/>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Organisational communication requirements</a:t>
                      </a:r>
                    </a:p>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Financial controls procedures (e.g., time reporting, required expenditure and disbursement reviews,</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accounting codes, and standard contract provisions)</a:t>
                      </a:r>
                    </a:p>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Issue and defect management procedures defining issue and defect controls, issue and defect</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identification, and resolution and action item tracking</a:t>
                      </a:r>
                    </a:p>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Change control procedures, including those for scope, schedule, cost, and quality variances</a:t>
                      </a:r>
                    </a:p>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Risk control procedures including risk categories, probability definition and impact, and probability and</a:t>
                      </a:r>
                      <a:r>
                        <a:rPr lang="en-US" sz="2000" b="1" kern="1200" baseline="0" dirty="0" smtClean="0">
                          <a:solidFill>
                            <a:schemeClr val="tx1"/>
                          </a:solidFill>
                          <a:latin typeface="+mn-lt"/>
                          <a:ea typeface="+mn-ea"/>
                          <a:cs typeface="+mn-cs"/>
                        </a:rPr>
                        <a:t> </a:t>
                      </a:r>
                      <a:r>
                        <a:rPr lang="en-US" sz="2000" b="1" kern="1200" dirty="0" smtClean="0">
                          <a:solidFill>
                            <a:schemeClr val="tx1"/>
                          </a:solidFill>
                          <a:latin typeface="+mn-lt"/>
                          <a:ea typeface="+mn-ea"/>
                          <a:cs typeface="+mn-cs"/>
                        </a:rPr>
                        <a:t>impact matrix</a:t>
                      </a:r>
                    </a:p>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Process measurement database used to make available measurement data on processes and products</a:t>
                      </a:r>
                    </a:p>
                    <a:p>
                      <a:pPr marL="228600" indent="-228600">
                        <a:spcAft>
                          <a:spcPts val="600"/>
                        </a:spcAft>
                        <a:buFont typeface="Arial" panose="020B0604020202020204" pitchFamily="34" charset="0"/>
                        <a:buChar char="•"/>
                      </a:pPr>
                      <a:r>
                        <a:rPr lang="en-US" sz="2000" b="1" kern="1200" dirty="0" smtClean="0">
                          <a:solidFill>
                            <a:schemeClr val="tx1"/>
                          </a:solidFill>
                          <a:latin typeface="+mn-lt"/>
                          <a:ea typeface="+mn-ea"/>
                          <a:cs typeface="+mn-cs"/>
                        </a:rPr>
                        <a:t>Lessons learned database</a:t>
                      </a:r>
                    </a:p>
                  </a:txBody>
                  <a:tcPr marT="91440" marB="91440"/>
                </a:tc>
              </a:tr>
            </a:tbl>
          </a:graphicData>
        </a:graphic>
      </p:graphicFrame>
      <p:sp>
        <p:nvSpPr>
          <p:cNvPr id="6"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34669662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8302</TotalTime>
  <Words>2252</Words>
  <Application>Microsoft Office PowerPoint</Application>
  <PresentationFormat>On-screen Show (4:3)</PresentationFormat>
  <Paragraphs>394</Paragraphs>
  <Slides>22</Slides>
  <Notes>20</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22</vt:i4>
      </vt:variant>
    </vt:vector>
  </HeadingPairs>
  <TitlesOfParts>
    <vt:vector size="31" baseType="lpstr">
      <vt:lpstr>Arial</vt:lpstr>
      <vt:lpstr>Arial Narrow</vt:lpstr>
      <vt:lpstr>Calibri</vt:lpstr>
      <vt:lpstr>Wingdings</vt:lpstr>
      <vt:lpstr>Office Theme</vt:lpstr>
      <vt:lpstr>2_Office Theme</vt:lpstr>
      <vt:lpstr>1_Office Theme</vt:lpstr>
      <vt:lpstr>3_Office Theme</vt:lpstr>
      <vt:lpstr>4_Office Theme</vt:lpstr>
      <vt:lpstr>Monitoring &amp; Control in Integration Management</vt:lpstr>
      <vt:lpstr> WPD → WPI → WPR Flow Path Complete Model</vt:lpstr>
      <vt:lpstr>Processes in the Integration Knowledge Area</vt:lpstr>
      <vt:lpstr>Monitor &amp; Control Project Work Inputs &amp; Outputs</vt:lpstr>
      <vt:lpstr>Monitor &amp; Control Project Work Inputs – 1/5 </vt:lpstr>
      <vt:lpstr>Monitor &amp; Control Project Work Inputs – 2/5  </vt:lpstr>
      <vt:lpstr>Monitor &amp; Control Project Work Inputs – 3/5  </vt:lpstr>
      <vt:lpstr>Monitor &amp; Control Project Work Inputs – 4/5  </vt:lpstr>
      <vt:lpstr>Monitor &amp; Control Project Work Inputs – 5/5  </vt:lpstr>
      <vt:lpstr>Monitor &amp; Control Project Work Outputs … 1/3</vt:lpstr>
      <vt:lpstr>Monitor &amp; Control Project Work Outputs … 2/3</vt:lpstr>
      <vt:lpstr>Monitor &amp; Control Proj Work – Tools &amp; Techniques … 1/2</vt:lpstr>
      <vt:lpstr>Monitor &amp; Control Proj Work – Tools &amp; Techniques … 2/2</vt:lpstr>
      <vt:lpstr> M&amp;C PW – Tools &amp; Techniques - Grouping</vt:lpstr>
      <vt:lpstr>Integrated Change Control</vt:lpstr>
      <vt:lpstr> Processing of a Change</vt:lpstr>
      <vt:lpstr>Perform Integrated Change Control Inputs &amp; Outputs</vt:lpstr>
      <vt:lpstr>Perform Integrated Change Control - Inputs – 1/2 </vt:lpstr>
      <vt:lpstr>Perform Integrated Change Control - Inputs – 2/2 </vt:lpstr>
      <vt:lpstr>Perform Integrated Change Control - Outputs – 1/2</vt:lpstr>
      <vt:lpstr>Perform Integrated Change Control - Outputs – 2/2</vt:lpstr>
      <vt:lpstr>Perform Integrated Change Control – Tools &amp; Techniques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 HEC Ranking</dc:title>
  <dc:creator>Pro-Rector</dc:creator>
  <cp:lastModifiedBy>01-198131-072</cp:lastModifiedBy>
  <cp:revision>1120</cp:revision>
  <cp:lastPrinted>2014-09-05T12:27:57Z</cp:lastPrinted>
  <dcterms:created xsi:type="dcterms:W3CDTF">2006-08-16T00:00:00Z</dcterms:created>
  <dcterms:modified xsi:type="dcterms:W3CDTF">2016-01-31T12:34:54Z</dcterms:modified>
</cp:coreProperties>
</file>